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CD78531-44D1-4D4D-BAE0-7B67B3C4D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259C6405-3331-4EDC-8A9E-94DECBB4DC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7606FAEA-3B74-4E00-9D8F-9F4026686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A0ED667-45E1-409B-830C-55E529BF0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A7D79C87-36B4-4EC4-A5F7-4E194B948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927FA6AF-C55A-41DD-994F-34F8E7635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AA0065FB-0E6B-4982-A5EA-8609FEBE8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7E789730-B2AB-484E-8D4A-A9D2FD9851C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1772890-6AFB-46E5-8B9A-5069D6559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93E271AC-E13E-4E1F-9658-415FD00DA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09F0B87-FA36-483F-9519-BD60EE9B637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8C5050C-E866-4F3F-BA53-9D608470C48E}"/>
              </a:ext>
            </a:extLst>
          </p:cNvPr>
          <p:cNvSpPr>
            <a:spLocks noGrp="1"/>
          </p:cNvSpPr>
          <p:nvPr/>
        </p:nvSpPr>
        <p:spPr>
          <a:xfrm>
            <a:off x="7858125" y="0"/>
            <a:ext cx="4333875" cy="6858000"/>
          </a:xfrm>
          <a:prstGeom prst="rect">
            <a:avLst/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9149A0C-BAED-465A-8CDE-1D000D04715D}"/>
              </a:ext>
            </a:extLst>
          </p:cNvPr>
          <p:cNvSpPr>
            <a:spLocks noGrp="1"/>
          </p:cNvSpPr>
          <p:nvPr/>
        </p:nvSpPr>
        <p:spPr>
          <a:xfrm>
            <a:off x="8191500" y="1000125"/>
            <a:ext cx="3048000" cy="590550"/>
          </a:xfrm>
          <a:prstGeom prst="rect">
            <a:avLst/>
          </a:prstGeom>
          <a:solidFill>
            <a:srgbClr val="A7ADB2"/>
          </a:solidFill>
          <a:ln w="10478">
            <a:solidFill>
              <a:srgbClr val="FFFFFF"/>
            </a:solidFill>
            <a:prstDash val="solid"/>
          </a:ln>
        </p:spPr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9B15107-D547-4F62-B0C2-3C1FEB971F8D}"/>
              </a:ext>
            </a:extLst>
          </p:cNvPr>
          <p:cNvSpPr>
            <a:spLocks noGrp="1"/>
          </p:cNvSpPr>
          <p:nvPr/>
        </p:nvSpPr>
        <p:spPr>
          <a:xfrm>
            <a:off x="8667750" y="1600200"/>
            <a:ext cx="228600" cy="228600"/>
          </a:xfrm>
          <a:prstGeom prst="ellips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50FC3DE-4E16-4E5B-9747-B1AFCA903390}"/>
              </a:ext>
            </a:extLst>
          </p:cNvPr>
          <p:cNvSpPr>
            <a:spLocks noGrp="1"/>
          </p:cNvSpPr>
          <p:nvPr/>
        </p:nvSpPr>
        <p:spPr>
          <a:xfrm>
            <a:off x="8191500" y="1905000"/>
            <a:ext cx="3048000" cy="590550"/>
          </a:xfrm>
          <a:prstGeom prst="rect">
            <a:avLst/>
          </a:prstGeom>
          <a:solidFill>
            <a:srgbClr val="EAD7BB"/>
          </a:solidFill>
          <a:ln w="10478">
            <a:solidFill>
              <a:srgbClr val="FFFFFF"/>
            </a:solidFill>
            <a:prstDash val="solid"/>
          </a:ln>
        </p:spPr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3F8D6FEF-905D-4A32-BE86-8412F5F58E57}"/>
              </a:ext>
            </a:extLst>
          </p:cNvPr>
          <p:cNvSpPr>
            <a:spLocks noGrp="1"/>
          </p:cNvSpPr>
          <p:nvPr/>
        </p:nvSpPr>
        <p:spPr>
          <a:xfrm>
            <a:off x="10477500" y="2505075"/>
            <a:ext cx="228600" cy="228600"/>
          </a:xfrm>
          <a:prstGeom prst="ellips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B642BF9-8D15-4C94-9987-56D91DA7A4D4}"/>
              </a:ext>
            </a:extLst>
          </p:cNvPr>
          <p:cNvSpPr>
            <a:spLocks noGrp="1"/>
          </p:cNvSpPr>
          <p:nvPr/>
        </p:nvSpPr>
        <p:spPr>
          <a:xfrm>
            <a:off x="8191500" y="2809875"/>
            <a:ext cx="3048000" cy="590550"/>
          </a:xfrm>
          <a:prstGeom prst="rect">
            <a:avLst/>
          </a:prstGeom>
          <a:solidFill>
            <a:srgbClr val="A7ADB2"/>
          </a:solidFill>
          <a:ln w="10478">
            <a:solidFill>
              <a:srgbClr val="FFFFFF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E645D5A-90F5-4E74-91D6-2EC0FEA5CACC}"/>
              </a:ext>
            </a:extLst>
          </p:cNvPr>
          <p:cNvSpPr>
            <a:spLocks noGrp="1"/>
          </p:cNvSpPr>
          <p:nvPr/>
        </p:nvSpPr>
        <p:spPr>
          <a:xfrm>
            <a:off x="8667750" y="3409950"/>
            <a:ext cx="228600" cy="228600"/>
          </a:xfrm>
          <a:prstGeom prst="ellips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A36BBF6-500A-4E61-9449-A0094D7C5DC3}"/>
              </a:ext>
            </a:extLst>
          </p:cNvPr>
          <p:cNvSpPr>
            <a:spLocks noGrp="1"/>
          </p:cNvSpPr>
          <p:nvPr/>
        </p:nvSpPr>
        <p:spPr>
          <a:xfrm>
            <a:off x="8191500" y="3714750"/>
            <a:ext cx="3048000" cy="590550"/>
          </a:xfrm>
          <a:prstGeom prst="rect">
            <a:avLst/>
          </a:prstGeom>
          <a:solidFill>
            <a:srgbClr val="EAD7BB"/>
          </a:solidFill>
          <a:ln w="10478">
            <a:solidFill>
              <a:srgbClr val="FFFFFF"/>
            </a:solidFill>
            <a:prstDash val="solid"/>
          </a:ln>
        </p:spPr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D2211071-CBD7-483B-95B2-5309637CF674}"/>
              </a:ext>
            </a:extLst>
          </p:cNvPr>
          <p:cNvSpPr>
            <a:spLocks noGrp="1"/>
          </p:cNvSpPr>
          <p:nvPr/>
        </p:nvSpPr>
        <p:spPr>
          <a:xfrm>
            <a:off x="10477500" y="4314825"/>
            <a:ext cx="228600" cy="228600"/>
          </a:xfrm>
          <a:prstGeom prst="ellips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147171F-2744-4A00-8D73-8BDEB2079F91}"/>
              </a:ext>
            </a:extLst>
          </p:cNvPr>
          <p:cNvSpPr>
            <a:spLocks noGrp="1"/>
          </p:cNvSpPr>
          <p:nvPr/>
        </p:nvSpPr>
        <p:spPr>
          <a:xfrm>
            <a:off x="8191500" y="4619625"/>
            <a:ext cx="3048000" cy="590550"/>
          </a:xfrm>
          <a:prstGeom prst="rect">
            <a:avLst/>
          </a:prstGeom>
          <a:solidFill>
            <a:srgbClr val="A7ADB2"/>
          </a:solidFill>
          <a:ln w="10478">
            <a:solidFill>
              <a:srgbClr val="FFFFFF"/>
            </a:solidFill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7BE6DC4-8BC1-4FDA-AA8C-0888C5A5B5E4}"/>
              </a:ext>
            </a:extLst>
          </p:cNvPr>
          <p:cNvSpPr>
            <a:spLocks noGrp="1"/>
          </p:cNvSpPr>
          <p:nvPr/>
        </p:nvSpPr>
        <p:spPr>
          <a:xfrm>
            <a:off x="8096250" y="5429250"/>
            <a:ext cx="3333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dirty="0" smtClean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ҚҰРАМА </a:t>
            </a:r>
            <a:r>
              <a:rPr sz="1725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ТЕМІРБЕТОН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337D072-321D-40BD-8859-F4AC15BDF017}"/>
              </a:ext>
            </a:extLst>
          </p:cNvPr>
          <p:cNvSpPr>
            <a:spLocks noGrp="1"/>
          </p:cNvSpPr>
          <p:nvPr/>
        </p:nvSpPr>
        <p:spPr>
          <a:xfrm>
            <a:off x="685800" y="904875"/>
            <a:ext cx="647700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32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2175" b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36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ҚҰРАМА БЕТОН ЖӘНЕ ТЕМІРБЕТОН БҰЙЫМДАРЫ</a:t>
            </a:r>
            <a:endParaRPr lang="ru-RU" sz="3600" b="1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8E6933D-B1C9-4D37-B8AD-8AF8371B0566}"/>
              </a:ext>
            </a:extLst>
          </p:cNvPr>
          <p:cNvSpPr>
            <a:spLocks noGrp="1"/>
          </p:cNvSpPr>
          <p:nvPr/>
        </p:nvSpPr>
        <p:spPr>
          <a:xfrm>
            <a:off x="685800" y="2428875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175" b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2175" b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endParaRPr sz="2175" b="1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</p:spTree>
    <p:extLst>
      <p:ext uri="{BB962C8B-B14F-4D97-AF65-F5344CB8AC3E}">
        <p14:creationId xmlns:p14="http://schemas.microsoft.com/office/powerpoint/2010/main" val="2128882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3477770-E70D-45A7-B4F6-BFF6A269D7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D9C489-A9F7-4B35-8D30-C6982A43D586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5238"/>
          </a:bodyPr>
          <a:lstStyle>
            <a:def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Введение / Кіріспе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54AC5F8-15E3-4253-BE9A-86C94B16F8E2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8F0FDB3-8161-4D73-8265-E2FF3CC4749E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45CC9F9-9530-476C-9B5C-C26B4FDAD991}"/>
              </a:ext>
            </a:extLst>
          </p:cNvPr>
          <p:cNvSpPr>
            <a:spLocks noGrp="1"/>
          </p:cNvSpPr>
          <p:nvPr/>
        </p:nvSpPr>
        <p:spPr>
          <a:xfrm>
            <a:off x="723900" y="1762125"/>
            <a:ext cx="609600" cy="609600"/>
          </a:xfrm>
          <a:prstGeom prst="ellips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E2C3775-9117-4DB4-8578-623BACA9884F}"/>
              </a:ext>
            </a:extLst>
          </p:cNvPr>
          <p:cNvSpPr>
            <a:spLocks noGrp="1"/>
          </p:cNvSpPr>
          <p:nvPr/>
        </p:nvSpPr>
        <p:spPr>
          <a:xfrm>
            <a:off x="723900" y="1762125"/>
            <a:ext cx="6096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99BA5A-E484-4541-9F21-159741F199BA}"/>
              </a:ext>
            </a:extLst>
          </p:cNvPr>
          <p:cNvSpPr>
            <a:spLocks noGrp="1"/>
          </p:cNvSpPr>
          <p:nvPr/>
        </p:nvSpPr>
        <p:spPr>
          <a:xfrm>
            <a:off x="1619250" y="1743075"/>
            <a:ext cx="419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4203"/>
          </a:bodyPr>
          <a:lstStyle>
            <a:defPPr algn="l">
              <a:defRPr sz="17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7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Темірбетон</a:t>
            </a:r>
            <a:r>
              <a:rPr lang="ru-RU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қолданылуы</a:t>
            </a:r>
            <a:endParaRPr lang="ru-RU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2385E31-4AEE-4294-8260-F7F0EDFD3AE8}"/>
              </a:ext>
            </a:extLst>
          </p:cNvPr>
          <p:cNvSpPr>
            <a:spLocks noGrp="1"/>
          </p:cNvSpPr>
          <p:nvPr/>
        </p:nvSpPr>
        <p:spPr>
          <a:xfrm>
            <a:off x="1619250" y="2085975"/>
            <a:ext cx="4191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lnSpcReduction="10000"/>
          </a:bodyPr>
          <a:lstStyle>
            <a:defPPr algn="l">
              <a:defRPr sz="135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7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140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Железобетон и применение</a:t>
            </a:r>
            <a:endParaRPr lang="ru-RU" sz="140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643414-93EE-4279-B739-827A24F0E60A}"/>
              </a:ext>
            </a:extLst>
          </p:cNvPr>
          <p:cNvSpPr>
            <a:spLocks noGrp="1"/>
          </p:cNvSpPr>
          <p:nvPr/>
        </p:nvSpPr>
        <p:spPr>
          <a:xfrm>
            <a:off x="6191250" y="2028825"/>
            <a:ext cx="4476750" cy="38100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B5EF42B-341F-4193-B175-47956C46DF3C}"/>
              </a:ext>
            </a:extLst>
          </p:cNvPr>
          <p:cNvSpPr>
            <a:spLocks noGrp="1"/>
          </p:cNvSpPr>
          <p:nvPr/>
        </p:nvSpPr>
        <p:spPr>
          <a:xfrm>
            <a:off x="723900" y="3143250"/>
            <a:ext cx="609600" cy="609600"/>
          </a:xfrm>
          <a:prstGeom prst="ellipse">
            <a:avLst/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56889EC-124D-46D7-982B-A3B7AEC1489A}"/>
              </a:ext>
            </a:extLst>
          </p:cNvPr>
          <p:cNvSpPr>
            <a:spLocks noGrp="1"/>
          </p:cNvSpPr>
          <p:nvPr/>
        </p:nvSpPr>
        <p:spPr>
          <a:xfrm>
            <a:off x="723900" y="3143250"/>
            <a:ext cx="6096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4A80710-91E3-448D-87B7-E4B950D6CFBF}"/>
              </a:ext>
            </a:extLst>
          </p:cNvPr>
          <p:cNvSpPr>
            <a:spLocks noGrp="1"/>
          </p:cNvSpPr>
          <p:nvPr/>
        </p:nvSpPr>
        <p:spPr>
          <a:xfrm>
            <a:off x="1619250" y="3124200"/>
            <a:ext cx="419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Autofit/>
          </a:bodyPr>
          <a:lstStyle>
            <a:defPPr algn="l">
              <a:defRPr sz="17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35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000" b="1" dirty="0" err="1">
                <a:solidFill>
                  <a:srgbClr val="176B87"/>
                </a:solidFill>
                <a:latin typeface="Bitstream Charter"/>
                <a:ea typeface="Bitstream Charter"/>
                <a:cs typeface="Aparajita" panose="020B0604020202020204" pitchFamily="34" charset="0"/>
              </a:rPr>
              <a:t>Өндіріс</a:t>
            </a:r>
            <a:r>
              <a:rPr lang="ru-RU" sz="2000" b="1" dirty="0">
                <a:solidFill>
                  <a:srgbClr val="176B87"/>
                </a:solidFill>
                <a:latin typeface="Bitstream Charter"/>
                <a:ea typeface="Bitstream Charter"/>
                <a:cs typeface="Aparajita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176B87"/>
                </a:solidFill>
                <a:latin typeface="Bitstream Charter"/>
                <a:ea typeface="Bitstream Charter"/>
                <a:cs typeface="Aparajita" panose="020B0604020202020204" pitchFamily="34" charset="0"/>
              </a:rPr>
              <a:t>және</a:t>
            </a:r>
            <a:r>
              <a:rPr lang="ru-RU" sz="2000" b="1" dirty="0">
                <a:solidFill>
                  <a:srgbClr val="176B87"/>
                </a:solidFill>
                <a:latin typeface="Bitstream Charter"/>
                <a:ea typeface="Bitstream Charter"/>
                <a:cs typeface="Aparajita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176B87"/>
                </a:solidFill>
                <a:latin typeface="Bitstream Charter"/>
                <a:ea typeface="Bitstream Charter"/>
                <a:cs typeface="Aparajita" panose="020B0604020202020204" pitchFamily="34" charset="0"/>
              </a:rPr>
              <a:t>қатаю</a:t>
            </a:r>
            <a:endParaRPr lang="ru-RU" sz="2000" b="1" dirty="0">
              <a:solidFill>
                <a:srgbClr val="176B87"/>
              </a:solidFill>
              <a:latin typeface="Bitstream Charter"/>
              <a:ea typeface="Bitstream Charter"/>
              <a:cs typeface="Aparajita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F861A1A-83DF-4B67-A38D-A45E9DA5DA69}"/>
              </a:ext>
            </a:extLst>
          </p:cNvPr>
          <p:cNvSpPr>
            <a:spLocks noGrp="1"/>
          </p:cNvSpPr>
          <p:nvPr/>
        </p:nvSpPr>
        <p:spPr>
          <a:xfrm>
            <a:off x="1619250" y="3467100"/>
            <a:ext cx="4191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lnSpcReduction="10000"/>
          </a:bodyPr>
          <a:lstStyle>
            <a:defPPr algn="l">
              <a:defRPr sz="135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35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140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Производство и </a:t>
            </a:r>
            <a:r>
              <a:rPr lang="ru-RU" sz="140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твердение</a:t>
            </a:r>
            <a:endParaRPr lang="ru-RU" sz="140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5FF06BD-5D78-4136-9F49-198696146D2C}"/>
              </a:ext>
            </a:extLst>
          </p:cNvPr>
          <p:cNvSpPr>
            <a:spLocks noGrp="1"/>
          </p:cNvSpPr>
          <p:nvPr/>
        </p:nvSpPr>
        <p:spPr>
          <a:xfrm>
            <a:off x="6191250" y="3409950"/>
            <a:ext cx="4476750" cy="381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E10058F2-A6DA-4DD2-AA17-5D922E0AF66D}"/>
              </a:ext>
            </a:extLst>
          </p:cNvPr>
          <p:cNvSpPr>
            <a:spLocks noGrp="1"/>
          </p:cNvSpPr>
          <p:nvPr/>
        </p:nvSpPr>
        <p:spPr>
          <a:xfrm>
            <a:off x="723900" y="4524375"/>
            <a:ext cx="609600" cy="609600"/>
          </a:xfrm>
          <a:prstGeom prst="ellips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9FDAC1C-273C-417C-9F82-E4D038B5D78F}"/>
              </a:ext>
            </a:extLst>
          </p:cNvPr>
          <p:cNvSpPr>
            <a:spLocks noGrp="1"/>
          </p:cNvSpPr>
          <p:nvPr/>
        </p:nvSpPr>
        <p:spPr>
          <a:xfrm>
            <a:off x="723900" y="4524375"/>
            <a:ext cx="6096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9D7DD92-CDC9-40E8-AE67-0B25AAE87238}"/>
              </a:ext>
            </a:extLst>
          </p:cNvPr>
          <p:cNvSpPr>
            <a:spLocks noGrp="1"/>
          </p:cNvSpPr>
          <p:nvPr/>
        </p:nvSpPr>
        <p:spPr>
          <a:xfrm>
            <a:off x="1619250" y="4505325"/>
            <a:ext cx="419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4203"/>
          </a:bodyPr>
          <a:lstStyle>
            <a:defPPr algn="l">
              <a:defRPr sz="17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35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Aparajita" panose="020B0604020202020204" pitchFamily="34" charset="0"/>
              </a:rPr>
              <a:t>Бақылау</a:t>
            </a:r>
            <a:r>
              <a:rPr lang="ru-RU" sz="1600" b="1" dirty="0">
                <a:solidFill>
                  <a:srgbClr val="176B87"/>
                </a:solidFill>
                <a:latin typeface="Bitstream Charter"/>
                <a:ea typeface="Bitstream Charter"/>
                <a:cs typeface="Aparajita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Aparajita" panose="020B0604020202020204" pitchFamily="34" charset="0"/>
              </a:rPr>
              <a:t>және</a:t>
            </a:r>
            <a:r>
              <a:rPr lang="ru-RU" sz="1600" b="1" dirty="0">
                <a:solidFill>
                  <a:srgbClr val="176B87"/>
                </a:solidFill>
                <a:latin typeface="Bitstream Charter"/>
                <a:ea typeface="Bitstream Charter"/>
                <a:cs typeface="Aparajita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Aparajita" panose="020B0604020202020204" pitchFamily="34" charset="0"/>
              </a:rPr>
              <a:t>технологиялық</a:t>
            </a:r>
            <a:r>
              <a:rPr lang="ru-RU" sz="1600" b="1" dirty="0">
                <a:solidFill>
                  <a:srgbClr val="176B87"/>
                </a:solidFill>
                <a:latin typeface="Bitstream Charter"/>
                <a:ea typeface="Bitstream Charter"/>
                <a:cs typeface="Aparajita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Aparajita" panose="020B0604020202020204" pitchFamily="34" charset="0"/>
              </a:rPr>
              <a:t>сұлбалар</a:t>
            </a:r>
            <a:endParaRPr lang="ru-RU" sz="1600" b="1" dirty="0">
              <a:solidFill>
                <a:srgbClr val="176B87"/>
              </a:solidFill>
              <a:latin typeface="Bitstream Charter"/>
              <a:ea typeface="Bitstream Charter"/>
              <a:cs typeface="Aparajita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27741B7-A060-4107-ACC7-A7790B9F1571}"/>
              </a:ext>
            </a:extLst>
          </p:cNvPr>
          <p:cNvSpPr>
            <a:spLocks noGrp="1"/>
          </p:cNvSpPr>
          <p:nvPr/>
        </p:nvSpPr>
        <p:spPr>
          <a:xfrm>
            <a:off x="1619250" y="4848225"/>
            <a:ext cx="4191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lnSpcReduction="10000"/>
          </a:bodyPr>
          <a:lstStyle>
            <a:defPPr algn="l">
              <a:defRPr sz="135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35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140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Контроль и технологические </a:t>
            </a:r>
            <a:r>
              <a:rPr lang="ru-RU" sz="140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схемы</a:t>
            </a:r>
            <a:endParaRPr lang="ru-RU" sz="140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65776A4-E990-44C4-8BB9-0FAD1C95EE06}"/>
              </a:ext>
            </a:extLst>
          </p:cNvPr>
          <p:cNvSpPr>
            <a:spLocks noGrp="1"/>
          </p:cNvSpPr>
          <p:nvPr/>
        </p:nvSpPr>
        <p:spPr>
          <a:xfrm>
            <a:off x="6191250" y="4791075"/>
            <a:ext cx="4476750" cy="38100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874044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79C1F2E-686B-4B87-8342-347ED73BE99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084A3B5-D8B8-4314-B1E2-C878891A0ECA}"/>
              </a:ext>
            </a:extLst>
          </p:cNvPr>
          <p:cNvSpPr>
            <a:spLocks noGrp="1"/>
          </p:cNvSpPr>
          <p:nvPr/>
        </p:nvSpPr>
        <p:spPr>
          <a:xfrm>
            <a:off x="704850" y="1524000"/>
            <a:ext cx="1028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32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32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Темірбетон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smtClean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бетон </a:t>
            </a:r>
            <a:r>
              <a:rPr lang="ru-RU" sz="3600" dirty="0" err="1" smtClean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материалдары</a:t>
            </a:r>
            <a:endParaRPr lang="ru-RU" sz="3600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8D83A8-88D9-457D-8EB2-2B0DA34ECC2A}"/>
              </a:ext>
            </a:extLst>
          </p:cNvPr>
          <p:cNvSpPr>
            <a:spLocks noGrp="1"/>
          </p:cNvSpPr>
          <p:nvPr/>
        </p:nvSpPr>
        <p:spPr>
          <a:xfrm>
            <a:off x="704850" y="2667000"/>
            <a:ext cx="1000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175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2175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endParaRPr sz="2175" b="0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5D1D2FE-0612-4026-9CB9-089374CBB59A}"/>
              </a:ext>
            </a:extLst>
          </p:cNvPr>
          <p:cNvSpPr>
            <a:spLocks noGrp="1"/>
          </p:cNvSpPr>
          <p:nvPr/>
        </p:nvSpPr>
        <p:spPr>
          <a:xfrm>
            <a:off x="704850" y="4095750"/>
            <a:ext cx="9048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650" b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650" b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dirty="0" err="1" smtClean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Құрамы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,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бірлескен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жұмысы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бұйымдар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түрлері</a:t>
            </a:r>
            <a:endParaRPr sz="1650" b="0" dirty="0">
              <a:solidFill>
                <a:srgbClr val="C7D8E2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E58EC0F-A41B-4D8D-B90B-8C334B74811E}"/>
              </a:ext>
            </a:extLst>
          </p:cNvPr>
          <p:cNvSpPr>
            <a:spLocks noGrp="1"/>
          </p:cNvSpPr>
          <p:nvPr/>
        </p:nvSpPr>
        <p:spPr>
          <a:xfrm>
            <a:off x="10668000" y="5905500"/>
            <a:ext cx="857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046104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E0EBB67-3693-49CB-8B8A-CCC83DD9423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A09609-F77A-4915-881D-29E224E94B5D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FAEB8D5-CC27-49A8-8104-E1A224AAC4DE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темірбетон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бұйымдары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11335F4-F59E-43B2-BE92-956562F3E4B0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A569E04-8FA2-4B28-89BB-AAC22CC29B31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0ABB6DB-264E-4CC5-BAAE-C360723C79D7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884073D-E823-4A1D-8BF0-FD06D75D97D2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71C2613-E76D-4AEC-A9FE-87D8615CB1F5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Бетонное изделие воспринимает нагрузки бетонным сечением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Железобетонное изделие содержит рабочую или конструктивную арматуру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Завод выпускает изделия заданной формы и готовности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Монтаж объединяет элементы в сооружение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227948F-9EFA-437F-9AA6-7903EA4E2F73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бұйымы жүктемені бетон қимасымен қабылдайды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Темірбетон бұйымында жұмыс немесе конструкциялық арматура болады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Зауыт белгіленген пішін мен дайындықтағы бұйым шығарады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Монтаж элементтерді бір құрылысқа біріктіреді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D128499-4F95-40A2-9BE0-4D1E689BB7D8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CE4212D0-4F5B-4613-980C-CE0432289C04}"/>
              </a:ext>
            </a:extLst>
          </p:cNvPr>
          <p:cNvSpPr>
            <a:spLocks noGrp="1"/>
          </p:cNvSpPr>
          <p:nvPr/>
        </p:nvSpPr>
        <p:spPr>
          <a:xfrm>
            <a:off x="7143750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A7ADB2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6B94F03-1CE2-4DA3-9BE1-5B2D225D794A}"/>
              </a:ext>
            </a:extLst>
          </p:cNvPr>
          <p:cNvSpPr>
            <a:spLocks noGrp="1"/>
          </p:cNvSpPr>
          <p:nvPr/>
        </p:nvSpPr>
        <p:spPr>
          <a:xfrm>
            <a:off x="7219950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БЕТОН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БЕТОН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CE3401A4-EE44-4BCE-BA25-888359A01E1D}"/>
              </a:ext>
            </a:extLst>
          </p:cNvPr>
          <p:cNvSpPr>
            <a:spLocks noGrp="1"/>
          </p:cNvSpPr>
          <p:nvPr/>
        </p:nvSpPr>
        <p:spPr>
          <a:xfrm>
            <a:off x="9001125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79F7A49-84B5-4054-931D-313B017C3BC5}"/>
              </a:ext>
            </a:extLst>
          </p:cNvPr>
          <p:cNvSpPr>
            <a:spLocks noGrp="1"/>
          </p:cNvSpPr>
          <p:nvPr/>
        </p:nvSpPr>
        <p:spPr>
          <a:xfrm>
            <a:off x="9077325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ЖЕЛЕЗОБЕТОН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ТЕМІРБЕТОН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4C1D5DD0-774D-403C-85EB-EBDD2FA78694}"/>
              </a:ext>
            </a:extLst>
          </p:cNvPr>
          <p:cNvSpPr>
            <a:spLocks noGrp="1"/>
          </p:cNvSpPr>
          <p:nvPr/>
        </p:nvSpPr>
        <p:spPr>
          <a:xfrm>
            <a:off x="7143750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7E4B9D2-43AF-49B6-BBC5-C9980871543B}"/>
              </a:ext>
            </a:extLst>
          </p:cNvPr>
          <p:cNvSpPr>
            <a:spLocks noGrp="1"/>
          </p:cNvSpPr>
          <p:nvPr/>
        </p:nvSpPr>
        <p:spPr>
          <a:xfrm>
            <a:off x="7219950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ИЗДЕЛИЕ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БҰЙЫМ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C05D9E12-48C7-4306-90F0-2C96DF887028}"/>
              </a:ext>
            </a:extLst>
          </p:cNvPr>
          <p:cNvSpPr>
            <a:spLocks noGrp="1"/>
          </p:cNvSpPr>
          <p:nvPr/>
        </p:nvSpPr>
        <p:spPr>
          <a:xfrm>
            <a:off x="9001125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438A5E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4D8C579-6825-4848-A3DD-83CBDAC17272}"/>
              </a:ext>
            </a:extLst>
          </p:cNvPr>
          <p:cNvSpPr>
            <a:spLocks noGrp="1"/>
          </p:cNvSpPr>
          <p:nvPr/>
        </p:nvSpPr>
        <p:spPr>
          <a:xfrm>
            <a:off x="9077325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СООРУЖЕНИЕ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ҚҰРЫЛЫС</a:t>
            </a:r>
          </a:p>
        </p:txBody>
      </p:sp>
    </p:spTree>
    <p:extLst>
      <p:ext uri="{BB962C8B-B14F-4D97-AF65-F5344CB8AC3E}">
        <p14:creationId xmlns:p14="http://schemas.microsoft.com/office/powerpoint/2010/main" val="24258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1098411-F946-4E71-A576-846569BF94B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FE63B05-87B6-4496-B99C-E4D4D8A94AEE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EF2F8E0-3E75-4DDF-AB3B-DF5AF1F5EF42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 мен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арматураның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бірлескен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жұмысы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4C7AAC5-26FD-4207-B789-97116F2854DB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D02D03-1CBB-4E54-A002-05C4C45A4672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9395C9-9BA6-4D04-A2C2-B4BA85884FD5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684E21-6028-471C-A566-3DA02D8429BA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BD91912-0935-4AF6-8738-0CFEE6FFA5E1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эффективно воспринимает сжатие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Стальная арматура воспринимает растяжение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Сцепление передаёт усилия между материалами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Близкие температурные деформации поддерживают совместную работу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021EBE7-A604-4E2A-9DA2-2C680C52D194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сығылуды тиімді қабылдайды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Болат арматура созылуды қабылдайды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Ілінісу материалдар арасында күш береді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Температуралық деформациялардың жақындығы бірлескен жұмысты сақтайды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C1D72F7-8F97-48D8-8358-576777490700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F9CFDDD-DBEC-4FA7-B55D-B4965894283F}"/>
              </a:ext>
            </a:extLst>
          </p:cNvPr>
          <p:cNvSpPr>
            <a:spLocks noGrp="1"/>
          </p:cNvSpPr>
          <p:nvPr/>
        </p:nvSpPr>
        <p:spPr>
          <a:xfrm>
            <a:off x="7143750" y="2381250"/>
            <a:ext cx="3619500" cy="1524000"/>
          </a:xfrm>
          <a:prstGeom prst="rect">
            <a:avLst/>
          </a:prstGeom>
          <a:solidFill>
            <a:srgbClr val="A7ADB2"/>
          </a:solidFill>
          <a:ln w="10478">
            <a:solidFill>
              <a:srgbClr val="52606D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47CD7CF-8548-4371-9A3F-91D90CE4261C}"/>
              </a:ext>
            </a:extLst>
          </p:cNvPr>
          <p:cNvSpPr>
            <a:spLocks noGrp="1"/>
          </p:cNvSpPr>
          <p:nvPr/>
        </p:nvSpPr>
        <p:spPr>
          <a:xfrm>
            <a:off x="7429500" y="3048000"/>
            <a:ext cx="3048000" cy="95250"/>
          </a:xfrm>
          <a:prstGeom prst="rect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4" name="Стрелка вниз 13">
            <a:extLst>
              <a:ext uri="{FF2B5EF4-FFF2-40B4-BE49-F238E27FC236}">
                <a16:creationId xmlns:a16="http://schemas.microsoft.com/office/drawing/2014/main" id="{A3DF45EB-F19B-415C-A5C8-516E7C017ABE}"/>
              </a:ext>
            </a:extLst>
          </p:cNvPr>
          <p:cNvSpPr>
            <a:spLocks noGrp="1"/>
          </p:cNvSpPr>
          <p:nvPr/>
        </p:nvSpPr>
        <p:spPr>
          <a:xfrm>
            <a:off x="7953375" y="1809750"/>
            <a:ext cx="428625" cy="523875"/>
          </a:xfrm>
          <a:prstGeom prst="downArrow">
            <a:avLst/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5" name="Стрелка вниз 14">
            <a:extLst>
              <a:ext uri="{FF2B5EF4-FFF2-40B4-BE49-F238E27FC236}">
                <a16:creationId xmlns:a16="http://schemas.microsoft.com/office/drawing/2014/main" id="{0F1AA4A6-C288-4274-8F99-00AA53D69D9B}"/>
              </a:ext>
            </a:extLst>
          </p:cNvPr>
          <p:cNvSpPr>
            <a:spLocks noGrp="1"/>
          </p:cNvSpPr>
          <p:nvPr/>
        </p:nvSpPr>
        <p:spPr>
          <a:xfrm>
            <a:off x="9525000" y="1809750"/>
            <a:ext cx="428625" cy="523875"/>
          </a:xfrm>
          <a:prstGeom prst="downArrow">
            <a:avLst/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033A205-8A29-4313-B719-20B8F96CC6CA}"/>
              </a:ext>
            </a:extLst>
          </p:cNvPr>
          <p:cNvSpPr>
            <a:spLocks noGrp="1"/>
          </p:cNvSpPr>
          <p:nvPr/>
        </p:nvSpPr>
        <p:spPr>
          <a:xfrm>
            <a:off x="7429500" y="4191000"/>
            <a:ext cx="304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ctr">
              <a:def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бетон: сжатие / бетон: сығылу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5645CDE-EFA6-4C2D-BEA9-E35F67E983A0}"/>
              </a:ext>
            </a:extLst>
          </p:cNvPr>
          <p:cNvSpPr>
            <a:spLocks noGrp="1"/>
          </p:cNvSpPr>
          <p:nvPr/>
        </p:nvSpPr>
        <p:spPr>
          <a:xfrm>
            <a:off x="7239000" y="4619625"/>
            <a:ext cx="342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6138"/>
          </a:bodyPr>
          <a:lstStyle>
            <a:defPPr algn="ctr">
              <a:defRPr sz="127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7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арматура: растяжение / арматура: созылу</a:t>
            </a:r>
          </a:p>
        </p:txBody>
      </p:sp>
    </p:spTree>
    <p:extLst>
      <p:ext uri="{BB962C8B-B14F-4D97-AF65-F5344CB8AC3E}">
        <p14:creationId xmlns:p14="http://schemas.microsoft.com/office/powerpoint/2010/main" val="1443931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5865F3C-077A-4FAD-9BB0-3B3A0969EF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6230AE-1F20-4B05-A56E-719BAE9C6A20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5238"/>
          </a:bodyPr>
          <a:lstStyle>
            <a:def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EF011A-035B-43CF-B466-748E78A56AEA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0DBA6D-88BB-482B-A850-AAE08F309CB3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Кәдімгі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алдын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ала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кернелген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темірбетон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AE771EB-7A92-4993-9486-3688CFB1A6E9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D115075-A4C7-4E89-812A-787D09A9D01C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849B9D6-A0BD-4BD8-AB80-1B0C7FE4F1DE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53FB9A7-528C-47A0-8A9C-1C1BBB376C1D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6B8B51A-CA77-49EC-84D2-39A63657D9B2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 обычном железобетоне арматура включается в работу при нагружении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Предварительное напряжение создаёт начальное обжатие бетона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Обжатие ограничивает раскрытие трещин при эксплуатации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Технология эффективна для пролётных и длинномерных элементов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824064E-580C-482A-95E1-EE8028C1465D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Кәдімгі темірбетонда арматура жүктеу кезінде жұмысқа қосылады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Алдын ала кернеу бетонда бастапқы қысу жасайды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Қысу пайдалану кезінде жарықтардың ашылуын шектейді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Технология аралық және ұзын өлшемді элементтер үшін тиімді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E6B3555-852F-484D-953F-62224247B8CB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A3B8B50-29B5-4DF9-B531-6E565E00F85A}"/>
              </a:ext>
            </a:extLst>
          </p:cNvPr>
          <p:cNvSpPr>
            <a:spLocks noGrp="1"/>
          </p:cNvSpPr>
          <p:nvPr/>
        </p:nvSpPr>
        <p:spPr>
          <a:xfrm>
            <a:off x="6858000" y="2190750"/>
            <a:ext cx="2143125" cy="85725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36552FE-8DB7-404E-93AB-5AFDE542D098}"/>
              </a:ext>
            </a:extLst>
          </p:cNvPr>
          <p:cNvSpPr>
            <a:spLocks noGrp="1"/>
          </p:cNvSpPr>
          <p:nvPr/>
        </p:nvSpPr>
        <p:spPr>
          <a:xfrm>
            <a:off x="6896100" y="2228850"/>
            <a:ext cx="206692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Тип / Түр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B622BA8-94E9-4591-B406-C4174D15F132}"/>
              </a:ext>
            </a:extLst>
          </p:cNvPr>
          <p:cNvSpPr>
            <a:spLocks noGrp="1"/>
          </p:cNvSpPr>
          <p:nvPr/>
        </p:nvSpPr>
        <p:spPr>
          <a:xfrm>
            <a:off x="9001125" y="2190750"/>
            <a:ext cx="2143125" cy="85725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D122091-1A98-48B8-AF0F-56D54614B9D9}"/>
              </a:ext>
            </a:extLst>
          </p:cNvPr>
          <p:cNvSpPr>
            <a:spLocks noGrp="1"/>
          </p:cNvSpPr>
          <p:nvPr/>
        </p:nvSpPr>
        <p:spPr>
          <a:xfrm>
            <a:off x="9039225" y="2228850"/>
            <a:ext cx="206692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Особенность / Ерекшелік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30B3AD-01EA-49D2-98E9-AEA373D05DDA}"/>
              </a:ext>
            </a:extLst>
          </p:cNvPr>
          <p:cNvSpPr>
            <a:spLocks noGrp="1"/>
          </p:cNvSpPr>
          <p:nvPr/>
        </p:nvSpPr>
        <p:spPr>
          <a:xfrm>
            <a:off x="6858000" y="3048000"/>
            <a:ext cx="2143125" cy="8572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98D02FD-E6CD-46D9-AAAA-A3499769274F}"/>
              </a:ext>
            </a:extLst>
          </p:cNvPr>
          <p:cNvSpPr>
            <a:spLocks noGrp="1"/>
          </p:cNvSpPr>
          <p:nvPr/>
        </p:nvSpPr>
        <p:spPr>
          <a:xfrm>
            <a:off x="6896100" y="3086100"/>
            <a:ext cx="206692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Обычный / Кәдімгі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84133CA-1001-44E3-A726-0DB2520D7C11}"/>
              </a:ext>
            </a:extLst>
          </p:cNvPr>
          <p:cNvSpPr>
            <a:spLocks noGrp="1"/>
          </p:cNvSpPr>
          <p:nvPr/>
        </p:nvSpPr>
        <p:spPr>
          <a:xfrm>
            <a:off x="9001125" y="3048000"/>
            <a:ext cx="2143125" cy="8572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9DB2B65-C2F1-405C-B123-C2AC69BCF1C7}"/>
              </a:ext>
            </a:extLst>
          </p:cNvPr>
          <p:cNvSpPr>
            <a:spLocks noGrp="1"/>
          </p:cNvSpPr>
          <p:nvPr/>
        </p:nvSpPr>
        <p:spPr>
          <a:xfrm>
            <a:off x="9039225" y="3086100"/>
            <a:ext cx="206692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арматура без натяжения / арматура керілмейді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BDEEB9A-8E87-48CA-B156-27BD500B3D6E}"/>
              </a:ext>
            </a:extLst>
          </p:cNvPr>
          <p:cNvSpPr>
            <a:spLocks noGrp="1"/>
          </p:cNvSpPr>
          <p:nvPr/>
        </p:nvSpPr>
        <p:spPr>
          <a:xfrm>
            <a:off x="6858000" y="3905250"/>
            <a:ext cx="2143125" cy="8572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93F5508-3E5B-473C-A426-F4AABE805EF5}"/>
              </a:ext>
            </a:extLst>
          </p:cNvPr>
          <p:cNvSpPr>
            <a:spLocks noGrp="1"/>
          </p:cNvSpPr>
          <p:nvPr/>
        </p:nvSpPr>
        <p:spPr>
          <a:xfrm>
            <a:off x="6896100" y="3943350"/>
            <a:ext cx="206692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Преднапряжённый / Алдын ала кернелген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10B3015-8290-4A96-9B2F-DF67816FC8BE}"/>
              </a:ext>
            </a:extLst>
          </p:cNvPr>
          <p:cNvSpPr>
            <a:spLocks noGrp="1"/>
          </p:cNvSpPr>
          <p:nvPr/>
        </p:nvSpPr>
        <p:spPr>
          <a:xfrm>
            <a:off x="9001125" y="3905250"/>
            <a:ext cx="2143125" cy="8572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8B7D8F-C702-468A-B9B8-CC4ABF399986}"/>
              </a:ext>
            </a:extLst>
          </p:cNvPr>
          <p:cNvSpPr>
            <a:spLocks noGrp="1"/>
          </p:cNvSpPr>
          <p:nvPr/>
        </p:nvSpPr>
        <p:spPr>
          <a:xfrm>
            <a:off x="9039225" y="3943350"/>
            <a:ext cx="206692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предварительно обжат / бетон алдын ала қысылады</a:t>
            </a:r>
          </a:p>
        </p:txBody>
      </p:sp>
    </p:spTree>
    <p:extLst>
      <p:ext uri="{BB962C8B-B14F-4D97-AF65-F5344CB8AC3E}">
        <p14:creationId xmlns:p14="http://schemas.microsoft.com/office/powerpoint/2010/main" val="515846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49E2D15-7377-4B76-98EE-892AC087E0C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86EF22-6C1F-4135-B6F3-3D641F93C580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5238"/>
          </a:bodyPr>
          <a:lstStyle>
            <a:def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4047B80-6C98-4DDC-8127-902DC1B0B0EE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57466DB-F6FC-40F4-8E27-B783D1B87B68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Құрама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бұйымдарды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жіктеу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DB6F01F-48C5-4348-9C19-EB5446390617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0A4A715-311D-41B7-85A6-4AAC41DCABAF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298A6C2-EC8A-4D5A-9078-F1F3354DBD52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ADA5A4B-1A0C-4B9C-8A5F-6ED5ECFB79BD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715E149-47DF-4EF3-8483-6963E57915DC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 назначению: конструкционные, дорожные, мостовые и специальные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 армированию: неармированные, обычные и предварительно напряжённые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 форме: линейные, плоские, объёмные и кольцевые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 массе и габаритам учитывают условия перевозки и монтажа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BD1E64C-DDF4-49EA-B22D-7AB4D5E5E5C5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Мақсаты бойынша: конструкциялық, жол, көпір және арнайы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Арматуралау бойынша: арматурасыз, кәдімгі және алдын ала кернелген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Пішіні бойынша: сызықтық, жазық, көлемдік және сақиналы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Массасы мен өлшемі тасымалдау және монтаж жағдайларына сай ескеріледі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5E52E62-F224-4233-825F-D9D3FC64170D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F229B6BA-A182-4C8C-BE83-AFFD8408C942}"/>
              </a:ext>
            </a:extLst>
          </p:cNvPr>
          <p:cNvSpPr>
            <a:spLocks noGrp="1"/>
          </p:cNvSpPr>
          <p:nvPr/>
        </p:nvSpPr>
        <p:spPr>
          <a:xfrm>
            <a:off x="7143750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B782E1F-7742-4F58-BF7C-4198307260D5}"/>
              </a:ext>
            </a:extLst>
          </p:cNvPr>
          <p:cNvSpPr>
            <a:spLocks noGrp="1"/>
          </p:cNvSpPr>
          <p:nvPr/>
        </p:nvSpPr>
        <p:spPr>
          <a:xfrm>
            <a:off x="7219950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НАЗНАЧЕНИЕ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МАҚСАТ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8E1B01F8-E781-4155-9C05-1C2DD668AEBA}"/>
              </a:ext>
            </a:extLst>
          </p:cNvPr>
          <p:cNvSpPr>
            <a:spLocks noGrp="1"/>
          </p:cNvSpPr>
          <p:nvPr/>
        </p:nvSpPr>
        <p:spPr>
          <a:xfrm>
            <a:off x="9001125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6C0A0B6-130D-45C1-B855-8D364E6F698A}"/>
              </a:ext>
            </a:extLst>
          </p:cNvPr>
          <p:cNvSpPr>
            <a:spLocks noGrp="1"/>
          </p:cNvSpPr>
          <p:nvPr/>
        </p:nvSpPr>
        <p:spPr>
          <a:xfrm>
            <a:off x="9077325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АРМИРОВАНИЕ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АРМАТУРАЛАУ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D2BB0589-40AA-4B57-93FE-DDE4ACEE5EB3}"/>
              </a:ext>
            </a:extLst>
          </p:cNvPr>
          <p:cNvSpPr>
            <a:spLocks noGrp="1"/>
          </p:cNvSpPr>
          <p:nvPr/>
        </p:nvSpPr>
        <p:spPr>
          <a:xfrm>
            <a:off x="7143750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E26654B-12F6-4732-B34B-BB421543EB4F}"/>
              </a:ext>
            </a:extLst>
          </p:cNvPr>
          <p:cNvSpPr>
            <a:spLocks noGrp="1"/>
          </p:cNvSpPr>
          <p:nvPr/>
        </p:nvSpPr>
        <p:spPr>
          <a:xfrm>
            <a:off x="7219950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ФОРМА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ПІШІН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1A7DC187-F87D-4A0D-935C-4E05881C1FB9}"/>
              </a:ext>
            </a:extLst>
          </p:cNvPr>
          <p:cNvSpPr>
            <a:spLocks noGrp="1"/>
          </p:cNvSpPr>
          <p:nvPr/>
        </p:nvSpPr>
        <p:spPr>
          <a:xfrm>
            <a:off x="9001125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438A5E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BAF11CD-86B5-4EE7-A70B-83D2DD735BAE}"/>
              </a:ext>
            </a:extLst>
          </p:cNvPr>
          <p:cNvSpPr>
            <a:spLocks noGrp="1"/>
          </p:cNvSpPr>
          <p:nvPr/>
        </p:nvSpPr>
        <p:spPr>
          <a:xfrm>
            <a:off x="9077325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ГАБАРИТ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ӨЛШЕМ</a:t>
            </a:r>
          </a:p>
        </p:txBody>
      </p:sp>
    </p:spTree>
    <p:extLst>
      <p:ext uri="{BB962C8B-B14F-4D97-AF65-F5344CB8AC3E}">
        <p14:creationId xmlns:p14="http://schemas.microsoft.com/office/powerpoint/2010/main" val="708877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2184B6E-2C30-46AA-A0B6-96D52F1585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039BF27-D10E-42D1-962A-8D039D84D3C8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E05EA9C-3F5D-485D-8D2D-762EC6CD9C99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Құрама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темірбетонның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артықшылықтары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E07501-BF30-4C38-AD08-C1D98A03B3BA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866012A-3F66-4C29-9BFF-AEB0A5EC7465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63F98C8-3B9A-4053-84AC-4E74D0DAA11C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47EDFCB-AAC0-45A2-85D2-C8E52524731B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C1F3C89-48D7-4046-B2AC-B161B42FC5A9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Заводские условия повышают повторяемость качества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Монтаж сокращает продолжительность работ на объекте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Формы и оснастку используют многократно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Производство меньше зависит от погодных условий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CEFC92F-6DCD-46D1-9668-A7CAC2E99214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Зауыт жағдайы сапаның қайталануын арттырады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Монтаж нысандағы жұмыс ұзақтығын қысқартады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Қалыптар мен жабдықтар бірнеше рет қолданылады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Өндіріс ауа райына аз тәуелді болады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A60B2B0-0F0C-44D6-90A8-D3FE07527402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760A341-8496-4530-B156-31C0C1E8DF2C}"/>
              </a:ext>
            </a:extLst>
          </p:cNvPr>
          <p:cNvSpPr>
            <a:spLocks noGrp="1"/>
          </p:cNvSpPr>
          <p:nvPr/>
        </p:nvSpPr>
        <p:spPr>
          <a:xfrm>
            <a:off x="7000875" y="4476750"/>
            <a:ext cx="1289050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C52357C-D3C2-42F6-871E-2A871B997452}"/>
              </a:ext>
            </a:extLst>
          </p:cNvPr>
          <p:cNvSpPr>
            <a:spLocks noGrp="1"/>
          </p:cNvSpPr>
          <p:nvPr/>
        </p:nvSpPr>
        <p:spPr>
          <a:xfrm>
            <a:off x="7038975" y="4552950"/>
            <a:ext cx="1212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ЗАВОД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ЗАУЫТ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C66B15F5-D7C7-46A9-AC02-84F1AB9CB70C}"/>
              </a:ext>
            </a:extLst>
          </p:cNvPr>
          <p:cNvSpPr>
            <a:spLocks noGrp="1"/>
          </p:cNvSpPr>
          <p:nvPr/>
        </p:nvSpPr>
        <p:spPr>
          <a:xfrm>
            <a:off x="8308975" y="4686300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E48D827-E5B6-4BC7-B654-49C9888EFC95}"/>
              </a:ext>
            </a:extLst>
          </p:cNvPr>
          <p:cNvSpPr>
            <a:spLocks noGrp="1"/>
          </p:cNvSpPr>
          <p:nvPr/>
        </p:nvSpPr>
        <p:spPr>
          <a:xfrm>
            <a:off x="8404225" y="4476750"/>
            <a:ext cx="1289050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35E7DAB-3C33-4A1D-9956-DCD723BFC667}"/>
              </a:ext>
            </a:extLst>
          </p:cNvPr>
          <p:cNvSpPr>
            <a:spLocks noGrp="1"/>
          </p:cNvSpPr>
          <p:nvPr/>
        </p:nvSpPr>
        <p:spPr>
          <a:xfrm>
            <a:off x="8442325" y="4552950"/>
            <a:ext cx="1212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ДОСТАВКА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ЖЕТКІЗУ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4CAF3292-2374-4BE6-9733-FCDCCCCDC782}"/>
              </a:ext>
            </a:extLst>
          </p:cNvPr>
          <p:cNvSpPr>
            <a:spLocks noGrp="1"/>
          </p:cNvSpPr>
          <p:nvPr/>
        </p:nvSpPr>
        <p:spPr>
          <a:xfrm>
            <a:off x="9712325" y="4686300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BD6B59C6-0AC4-44CB-9E3B-CA92BADDEE05}"/>
              </a:ext>
            </a:extLst>
          </p:cNvPr>
          <p:cNvSpPr>
            <a:spLocks noGrp="1"/>
          </p:cNvSpPr>
          <p:nvPr/>
        </p:nvSpPr>
        <p:spPr>
          <a:xfrm>
            <a:off x="9807575" y="4476750"/>
            <a:ext cx="1289050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C6215FA-8489-4B9A-A978-01DBD770C775}"/>
              </a:ext>
            </a:extLst>
          </p:cNvPr>
          <p:cNvSpPr>
            <a:spLocks noGrp="1"/>
          </p:cNvSpPr>
          <p:nvPr/>
        </p:nvSpPr>
        <p:spPr>
          <a:xfrm>
            <a:off x="9845675" y="4552950"/>
            <a:ext cx="1212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МОНТАЖ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МОНТАЖ</a:t>
            </a:r>
          </a:p>
        </p:txBody>
      </p:sp>
    </p:spTree>
    <p:extLst>
      <p:ext uri="{BB962C8B-B14F-4D97-AF65-F5344CB8AC3E}">
        <p14:creationId xmlns:p14="http://schemas.microsoft.com/office/powerpoint/2010/main" val="1861413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2A4F8B6-AFAD-4EC7-9707-CE46DDEF267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C902CBA-1EA9-4B04-A181-02468290C2B4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61A50A9-4CCB-4484-A971-D34A420880DD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Құрама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құрылыстың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шектеулері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F7A972D-98DB-41DD-BCDB-D2AF05D132DB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A84FAFA-7AB9-47E8-B22B-B9360B6DC32D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E3ECC29-7929-4E20-88DC-41A1EB8C42BA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F8BF838-7A3B-42C2-B990-C2579C47A298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59BFAF4-0059-42B6-945A-271C3B5D7443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Перевозка ограничивает массу и габариты элементов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Подъёмные механизмы определяют монтажную массу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Стыки требуют точности и надёжной герметизации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Малая серийность повышает стоимость оснастки на одно изделие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2191598-B5FA-46DC-9A6B-2416453A8FB4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Тасымалдау элементтердің массасы мен өлшемін шектейді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Көтергіш механизмдер монтаждық массаны анықтайды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Түйіспелер дәлдік пен сенімді герметизацияны қажет етеді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Аз сериялы өндіріс бір бұйымға шаққандағы қалып құнын арттырады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F70D54-717A-4E6C-936E-56A089D4AE7E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D4B38721-2372-4283-9987-F7F497C93879}"/>
              </a:ext>
            </a:extLst>
          </p:cNvPr>
          <p:cNvSpPr>
            <a:spLocks noGrp="1"/>
          </p:cNvSpPr>
          <p:nvPr/>
        </p:nvSpPr>
        <p:spPr>
          <a:xfrm>
            <a:off x="7143750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CF4F9FF-94EB-47EF-A861-E8330CA34B68}"/>
              </a:ext>
            </a:extLst>
          </p:cNvPr>
          <p:cNvSpPr>
            <a:spLocks noGrp="1"/>
          </p:cNvSpPr>
          <p:nvPr/>
        </p:nvSpPr>
        <p:spPr>
          <a:xfrm>
            <a:off x="7219950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ТРАНСПОРТ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ТАСЫМАЛ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2A8FC92A-E0D6-49A5-9FE6-5EC98CF38E27}"/>
              </a:ext>
            </a:extLst>
          </p:cNvPr>
          <p:cNvSpPr>
            <a:spLocks noGrp="1"/>
          </p:cNvSpPr>
          <p:nvPr/>
        </p:nvSpPr>
        <p:spPr>
          <a:xfrm>
            <a:off x="9001125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AC2765B-C48A-4F0E-9274-3571D3F68C53}"/>
              </a:ext>
            </a:extLst>
          </p:cNvPr>
          <p:cNvSpPr>
            <a:spLocks noGrp="1"/>
          </p:cNvSpPr>
          <p:nvPr/>
        </p:nvSpPr>
        <p:spPr>
          <a:xfrm>
            <a:off x="9077325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КРАН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КРАН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0448EC9B-54DD-4524-914F-7FFC88608D48}"/>
              </a:ext>
            </a:extLst>
          </p:cNvPr>
          <p:cNvSpPr>
            <a:spLocks noGrp="1"/>
          </p:cNvSpPr>
          <p:nvPr/>
        </p:nvSpPr>
        <p:spPr>
          <a:xfrm>
            <a:off x="7143750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1541CE0-79D8-4DDA-A02D-F888241BD4CE}"/>
              </a:ext>
            </a:extLst>
          </p:cNvPr>
          <p:cNvSpPr>
            <a:spLocks noGrp="1"/>
          </p:cNvSpPr>
          <p:nvPr/>
        </p:nvSpPr>
        <p:spPr>
          <a:xfrm>
            <a:off x="7219950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СТЫКИ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ТҮЙІСПЕЛЕР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5656C867-3AA4-46DA-9039-A28958DB25B9}"/>
              </a:ext>
            </a:extLst>
          </p:cNvPr>
          <p:cNvSpPr>
            <a:spLocks noGrp="1"/>
          </p:cNvSpPr>
          <p:nvPr/>
        </p:nvSpPr>
        <p:spPr>
          <a:xfrm>
            <a:off x="9001125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8A7B6B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0E62557-23FC-4D7B-89A4-515413AFC930}"/>
              </a:ext>
            </a:extLst>
          </p:cNvPr>
          <p:cNvSpPr>
            <a:spLocks noGrp="1"/>
          </p:cNvSpPr>
          <p:nvPr/>
        </p:nvSpPr>
        <p:spPr>
          <a:xfrm>
            <a:off x="9077325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СЕРИЙНОСТЬ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СЕРИЯЛЫЛЫҚ</a:t>
            </a:r>
          </a:p>
        </p:txBody>
      </p:sp>
    </p:spTree>
    <p:extLst>
      <p:ext uri="{BB962C8B-B14F-4D97-AF65-F5344CB8AC3E}">
        <p14:creationId xmlns:p14="http://schemas.microsoft.com/office/powerpoint/2010/main" val="234444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52DB723-B227-4619-9120-4A041A1D0B8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04AE9C-7333-4838-987E-B527ECB8464A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5238"/>
          </a:bodyPr>
          <a:lstStyle>
            <a:def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17A1175-9379-4182-8C0A-BA9E2D65F56D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2327CF4-1C98-4101-8310-9C5EC644D974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Автомобиль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жолдарына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арналған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бұйымдар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D29E2D2-A633-460D-AA2C-877EE511A215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CA46E7F-53A5-4009-B0DA-17143AA9ABF9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149A568-D513-4E29-B347-03C365DBC87E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86F155-CF81-44A6-A93B-7962C0C2921D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487BE3F-4D4E-44A1-BC1E-49AF9322E81B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Плиты применяют для покрытий, площадок и временных дорог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Бортовые камни формируют кромку проезжей части и тротуаров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Лотки и звенья труб обеспечивают водоотвод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Барьерные элементы повышают безопасность движения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FBDE4AA-6218-479B-A94C-D2CBEB6FFDF9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Плиталар жабындарда, алаңдарда және уақытша жолдарда қолданылады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Борт тастары жүріс бөлігі мен тротуар жиегін қалыптастырады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Науалар мен құбыр буындары су бұруды қамтамасыз етеді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Қоршау элементтері қозғалыс қауіпсіздігін арттырады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1CDFD3B-50AE-4251-AE9B-8F593F232997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E23D4E7-33C8-4B61-9E67-BA002E520756}"/>
              </a:ext>
            </a:extLst>
          </p:cNvPr>
          <p:cNvSpPr>
            <a:spLocks noGrp="1"/>
          </p:cNvSpPr>
          <p:nvPr/>
        </p:nvSpPr>
        <p:spPr>
          <a:xfrm>
            <a:off x="7143750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A7ADB2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89D2793-D377-4CF0-B660-591365F02469}"/>
              </a:ext>
            </a:extLst>
          </p:cNvPr>
          <p:cNvSpPr>
            <a:spLocks noGrp="1"/>
          </p:cNvSpPr>
          <p:nvPr/>
        </p:nvSpPr>
        <p:spPr>
          <a:xfrm>
            <a:off x="7219950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ПЛИТЫ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ПЛИТАЛАР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586CFF36-7630-4ACE-A0C6-C9A510AF7AD7}"/>
              </a:ext>
            </a:extLst>
          </p:cNvPr>
          <p:cNvSpPr>
            <a:spLocks noGrp="1"/>
          </p:cNvSpPr>
          <p:nvPr/>
        </p:nvSpPr>
        <p:spPr>
          <a:xfrm>
            <a:off x="9001125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6F313C-8E23-48EE-AEF4-9D30C0662322}"/>
              </a:ext>
            </a:extLst>
          </p:cNvPr>
          <p:cNvSpPr>
            <a:spLocks noGrp="1"/>
          </p:cNvSpPr>
          <p:nvPr/>
        </p:nvSpPr>
        <p:spPr>
          <a:xfrm>
            <a:off x="9077325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БОРТЫ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БОРТТАР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1DA5BDBC-F74B-404C-965C-52D6D1A7665A}"/>
              </a:ext>
            </a:extLst>
          </p:cNvPr>
          <p:cNvSpPr>
            <a:spLocks noGrp="1"/>
          </p:cNvSpPr>
          <p:nvPr/>
        </p:nvSpPr>
        <p:spPr>
          <a:xfrm>
            <a:off x="7143750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0E75218-2ACE-456D-A054-61336E19357B}"/>
              </a:ext>
            </a:extLst>
          </p:cNvPr>
          <p:cNvSpPr>
            <a:spLocks noGrp="1"/>
          </p:cNvSpPr>
          <p:nvPr/>
        </p:nvSpPr>
        <p:spPr>
          <a:xfrm>
            <a:off x="7219950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8958"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ЛОТКИ И ТРУБЫ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НАУА МЕН ҚҰБЫР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C28BBFF0-2754-41ED-A5F4-82617988DDA4}"/>
              </a:ext>
            </a:extLst>
          </p:cNvPr>
          <p:cNvSpPr>
            <a:spLocks noGrp="1"/>
          </p:cNvSpPr>
          <p:nvPr/>
        </p:nvSpPr>
        <p:spPr>
          <a:xfrm>
            <a:off x="9001125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438A5E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70840B9-558D-43B5-A44F-0BC6B8036FE0}"/>
              </a:ext>
            </a:extLst>
          </p:cNvPr>
          <p:cNvSpPr>
            <a:spLocks noGrp="1"/>
          </p:cNvSpPr>
          <p:nvPr/>
        </p:nvSpPr>
        <p:spPr>
          <a:xfrm>
            <a:off x="9077325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ОГРАЖДЕНИЯ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ҚОРШАУЛАР</a:t>
            </a:r>
          </a:p>
        </p:txBody>
      </p:sp>
    </p:spTree>
    <p:extLst>
      <p:ext uri="{BB962C8B-B14F-4D97-AF65-F5344CB8AC3E}">
        <p14:creationId xmlns:p14="http://schemas.microsoft.com/office/powerpoint/2010/main" val="2009566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AD81B9D-0B84-47C6-B996-BB5AC120DC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F9412AC-6DA7-401D-96A4-A9209B6B221D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5238"/>
          </a:bodyPr>
          <a:lstStyle>
            <a:def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4A7A52-3EAE-4B41-BF08-7A2709214174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B2247C-9B79-40AF-9958-C2D3493DEF94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Көпірлер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мен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тоннельдерге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арналған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бұйымдар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733E3A7-D9F6-4ABE-A564-1CF025D091E7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2AE63BD-BB19-4919-8184-BD016475ED0E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0C5498-7A04-4B0E-B8BD-85EAD8AC5ADE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01C18F4-AFA6-4963-9564-86147587B700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17CC4B1-BC34-482F-ABC3-281A9EE09C50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Балки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и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плиты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образуют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пролётное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строение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Сваи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и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элементы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опор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передают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нагрузку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основанию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 smtClean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Высокая</a:t>
            </a:r>
            <a:r>
              <a:rPr sz="1350" dirty="0" smtClean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ответственность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требует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усиленного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контроля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производства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9D87760-1DF3-4568-A286-4CC38A64BF74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Арқалықтар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мен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плиталар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аралық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құрылымды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құрайды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Қадалар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мен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тірек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элементтері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жүктемені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негізге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береді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 smtClean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Жоғары</a:t>
            </a:r>
            <a:r>
              <a:rPr sz="1350" dirty="0" smtClean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жауапкершілік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өндірістік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бақылауды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күшейтуді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талап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етеді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1AB0EC2-083B-4E3F-85E3-3D8BDF720D6B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9B4C87C-068F-4BD8-A2D8-591D2562FEA4}"/>
              </a:ext>
            </a:extLst>
          </p:cNvPr>
          <p:cNvSpPr>
            <a:spLocks noGrp="1"/>
          </p:cNvSpPr>
          <p:nvPr/>
        </p:nvSpPr>
        <p:spPr>
          <a:xfrm>
            <a:off x="7143750" y="2571750"/>
            <a:ext cx="3714750" cy="428625"/>
          </a:xfrm>
          <a:prstGeom prst="rect">
            <a:avLst/>
          </a:prstGeom>
          <a:solidFill>
            <a:srgbClr val="A7ADB2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E201A78-4E74-4FB5-B138-C3C648A6C2E0}"/>
              </a:ext>
            </a:extLst>
          </p:cNvPr>
          <p:cNvSpPr>
            <a:spLocks noGrp="1"/>
          </p:cNvSpPr>
          <p:nvPr/>
        </p:nvSpPr>
        <p:spPr>
          <a:xfrm>
            <a:off x="7477125" y="3000375"/>
            <a:ext cx="428625" cy="1428750"/>
          </a:xfrm>
          <a:prstGeom prst="rect">
            <a:avLst/>
          </a:prstGeom>
          <a:solidFill>
            <a:srgbClr val="8A7B6B"/>
          </a:solidFill>
          <a:ln w="0">
            <a:noFill/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5BD0E54-597B-41A9-ADB0-F8485A9503E6}"/>
              </a:ext>
            </a:extLst>
          </p:cNvPr>
          <p:cNvSpPr>
            <a:spLocks noGrp="1"/>
          </p:cNvSpPr>
          <p:nvPr/>
        </p:nvSpPr>
        <p:spPr>
          <a:xfrm>
            <a:off x="10096500" y="3000375"/>
            <a:ext cx="428625" cy="1428750"/>
          </a:xfrm>
          <a:prstGeom prst="rect">
            <a:avLst/>
          </a:prstGeom>
          <a:solidFill>
            <a:srgbClr val="8A7B6B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9C90625-92A8-4ACD-9F3F-E5594FD07EA1}"/>
              </a:ext>
            </a:extLst>
          </p:cNvPr>
          <p:cNvSpPr>
            <a:spLocks noGrp="1"/>
          </p:cNvSpPr>
          <p:nvPr/>
        </p:nvSpPr>
        <p:spPr>
          <a:xfrm>
            <a:off x="7381875" y="4762500"/>
            <a:ext cx="3238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89058"/>
          </a:bodyPr>
          <a:lstStyle>
            <a:defPPr algn="ctr">
              <a:def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мостовые элементы / көпір элементтері</a:t>
            </a:r>
          </a:p>
        </p:txBody>
      </p:sp>
    </p:spTree>
    <p:extLst>
      <p:ext uri="{BB962C8B-B14F-4D97-AF65-F5344CB8AC3E}">
        <p14:creationId xmlns:p14="http://schemas.microsoft.com/office/powerpoint/2010/main" val="1374846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76D93B3-AADF-4271-B7EE-17995781D8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46D5B4-FB6F-49D9-ABBB-04BBAC82D0A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4D8388-AC5A-4866-BB39-F63BCA72BB4F}"/>
              </a:ext>
            </a:extLst>
          </p:cNvPr>
          <p:cNvSpPr>
            <a:spLocks noGrp="1"/>
          </p:cNvSpPr>
          <p:nvPr/>
        </p:nvSpPr>
        <p:spPr>
          <a:xfrm>
            <a:off x="552450" y="209549"/>
            <a:ext cx="106680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8A2631F-ACDA-43EE-8F8D-37D8D353F428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E6F5551-CE44-4CD7-B36F-9C23877E4CC7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6D87317-E4D4-4A49-8669-4B82637566A6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2FDAEDF-98BD-493C-9E21-632098BE603C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56DCD32-B10B-4BF8-B256-55522C542A01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Изделие воспринимает статические и повторные нагрузки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Мороз, вода и соли воздействуют на бетон и арматуру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Геометрическая точность влияет на монтаж и работу стыков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Срок службы зависит от материалов, технологии и защиты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7D3D183-DD4C-4888-938E-7D38582ED56E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Бұйым тұрақты және қайталанатын жүктемелерді қабылдайды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Аяз, су және тұздар бетон мен арматураға әсер етеді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Геометриялық дәлдік монтаж бен түйіспе жұмысына әсер етеді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Қызмет мерзімі материалдарға, технологияға және қорғауға тәуелді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769A337-F5CA-4575-8A85-D85C10FB41FF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30D83F43-C65D-4DBA-914B-7490EA0AB0AE}"/>
              </a:ext>
            </a:extLst>
          </p:cNvPr>
          <p:cNvSpPr>
            <a:spLocks noGrp="1"/>
          </p:cNvSpPr>
          <p:nvPr/>
        </p:nvSpPr>
        <p:spPr>
          <a:xfrm>
            <a:off x="7143750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550DCA5-3AAC-443C-81AB-94F4826ECF3B}"/>
              </a:ext>
            </a:extLst>
          </p:cNvPr>
          <p:cNvSpPr>
            <a:spLocks noGrp="1"/>
          </p:cNvSpPr>
          <p:nvPr/>
        </p:nvSpPr>
        <p:spPr>
          <a:xfrm>
            <a:off x="7219950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НАГРУЗКА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ЖҮКТЕМЕ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9C00E83B-8FB8-4E29-ABAA-4945CB029107}"/>
              </a:ext>
            </a:extLst>
          </p:cNvPr>
          <p:cNvSpPr>
            <a:spLocks noGrp="1"/>
          </p:cNvSpPr>
          <p:nvPr/>
        </p:nvSpPr>
        <p:spPr>
          <a:xfrm>
            <a:off x="9001125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1D6AB00-60CF-40B9-80F0-C743870E5227}"/>
              </a:ext>
            </a:extLst>
          </p:cNvPr>
          <p:cNvSpPr>
            <a:spLocks noGrp="1"/>
          </p:cNvSpPr>
          <p:nvPr/>
        </p:nvSpPr>
        <p:spPr>
          <a:xfrm>
            <a:off x="9077325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МОРОЗ И ВОДА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АЯЗ ЖӘНЕ СУ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32F56DA7-8B1F-4923-9F18-4D285A1902A7}"/>
              </a:ext>
            </a:extLst>
          </p:cNvPr>
          <p:cNvSpPr>
            <a:spLocks noGrp="1"/>
          </p:cNvSpPr>
          <p:nvPr/>
        </p:nvSpPr>
        <p:spPr>
          <a:xfrm>
            <a:off x="7143750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03A1DBC-561E-4314-8CB6-D991B490F489}"/>
              </a:ext>
            </a:extLst>
          </p:cNvPr>
          <p:cNvSpPr>
            <a:spLocks noGrp="1"/>
          </p:cNvSpPr>
          <p:nvPr/>
        </p:nvSpPr>
        <p:spPr>
          <a:xfrm>
            <a:off x="7219950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ТОЧНОСТЬ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ДӘЛДІК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ED0B8B37-F4FE-47DC-B9A4-888A63387744}"/>
              </a:ext>
            </a:extLst>
          </p:cNvPr>
          <p:cNvSpPr>
            <a:spLocks noGrp="1"/>
          </p:cNvSpPr>
          <p:nvPr/>
        </p:nvSpPr>
        <p:spPr>
          <a:xfrm>
            <a:off x="9001125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438A5E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73717FB-105D-4B92-9060-1F7A468F45D1}"/>
              </a:ext>
            </a:extLst>
          </p:cNvPr>
          <p:cNvSpPr>
            <a:spLocks noGrp="1"/>
          </p:cNvSpPr>
          <p:nvPr/>
        </p:nvSpPr>
        <p:spPr>
          <a:xfrm>
            <a:off x="9077325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8958" lnSpcReduction="10000"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ДОЛГОВЕЧНОСТЬ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ҰЗАҚ МЕРЗІМ</a:t>
            </a:r>
          </a:p>
        </p:txBody>
      </p:sp>
    </p:spTree>
    <p:extLst>
      <p:ext uri="{BB962C8B-B14F-4D97-AF65-F5344CB8AC3E}">
        <p14:creationId xmlns:p14="http://schemas.microsoft.com/office/powerpoint/2010/main" val="1232373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A1CC5FE-6D4E-4922-BBF9-D7F2CA6ACC4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FA93DD-770D-4B3D-9F6D-8FF7615EDAC8}"/>
              </a:ext>
            </a:extLst>
          </p:cNvPr>
          <p:cNvSpPr>
            <a:spLocks noGrp="1"/>
          </p:cNvSpPr>
          <p:nvPr/>
        </p:nvSpPr>
        <p:spPr>
          <a:xfrm>
            <a:off x="704850" y="1524000"/>
            <a:ext cx="1028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32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2175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Өндіріс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қатаюды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жеделдету</a:t>
            </a:r>
            <a:endParaRPr lang="ru-RU" sz="3600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F1A99F-DAC2-4E17-A3E1-E54E076E387C}"/>
              </a:ext>
            </a:extLst>
          </p:cNvPr>
          <p:cNvSpPr>
            <a:spLocks noGrp="1"/>
          </p:cNvSpPr>
          <p:nvPr/>
        </p:nvSpPr>
        <p:spPr>
          <a:xfrm>
            <a:off x="10668000" y="5905500"/>
            <a:ext cx="857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578872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A6CF0E6-254B-47E6-9402-A3059A15959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C6B4E9-C1F0-4C7A-BA04-D69492AD24C3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5238"/>
          </a:bodyPr>
          <a:lstStyle>
            <a:def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A65990-FF8B-4A18-807E-14071F49AD82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FDD79DC-3FE6-4552-87FC-BD831A37DF32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Өндірістік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цикл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5E48D18-52AB-4834-9302-D688AE34704C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4BF0DCA-BA53-4BD8-8B83-0B21267C9C52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093956E-5F7B-401F-B318-55E13488D95E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D93BD14-9A71-4268-B658-0B136A1AB7D4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8ED9B0C-45D9-49DA-9FFA-9A63DDAA134F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Производство начинается с приёмки и хранения материалов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Арматурный цех изготавливает каркасы и закладные детали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Формование включает укладку смеси и уплотнение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После твердения изделие распалубливают и передают на склад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668E923-0FD9-4EBF-87BB-D54DC0E7EC82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Өндіріс материалдарды қабылдау және сақтаудан басталады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Арматура цехы қаңқалар мен салынбалы бөлшектерді дайындайды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Қалыптау қоспаны төсеу мен тығыздауды қамтиды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Қатқаннан кейін бұйым қалыптан шығарылып, қоймаға беріледі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2D89911-30E1-4BF0-8780-988EA9B6F4B4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DCB8CB3F-3C75-4F2A-BE84-51E1E5201623}"/>
              </a:ext>
            </a:extLst>
          </p:cNvPr>
          <p:cNvSpPr>
            <a:spLocks noGrp="1"/>
          </p:cNvSpPr>
          <p:nvPr/>
        </p:nvSpPr>
        <p:spPr>
          <a:xfrm>
            <a:off x="6858000" y="4333875"/>
            <a:ext cx="985838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C68001B-0C1E-4FD6-ACA2-AFD3DC08F645}"/>
              </a:ext>
            </a:extLst>
          </p:cNvPr>
          <p:cNvSpPr>
            <a:spLocks noGrp="1"/>
          </p:cNvSpPr>
          <p:nvPr/>
        </p:nvSpPr>
        <p:spPr>
          <a:xfrm>
            <a:off x="6896100" y="4410075"/>
            <a:ext cx="90963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88282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МАТЕРИАЛЫ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МАТЕРИАЛДАР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1879BA82-4A0A-410E-B117-49463C675419}"/>
              </a:ext>
            </a:extLst>
          </p:cNvPr>
          <p:cNvSpPr>
            <a:spLocks noGrp="1"/>
          </p:cNvSpPr>
          <p:nvPr/>
        </p:nvSpPr>
        <p:spPr>
          <a:xfrm>
            <a:off x="7862888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8E27EA9-0107-4AE0-80E1-90DDE71F08A8}"/>
              </a:ext>
            </a:extLst>
          </p:cNvPr>
          <p:cNvSpPr>
            <a:spLocks noGrp="1"/>
          </p:cNvSpPr>
          <p:nvPr/>
        </p:nvSpPr>
        <p:spPr>
          <a:xfrm>
            <a:off x="7958138" y="4333875"/>
            <a:ext cx="985838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2C1AD33-D770-4C7C-83B6-CEA227A4751F}"/>
              </a:ext>
            </a:extLst>
          </p:cNvPr>
          <p:cNvSpPr>
            <a:spLocks noGrp="1"/>
          </p:cNvSpPr>
          <p:nvPr/>
        </p:nvSpPr>
        <p:spPr>
          <a:xfrm>
            <a:off x="7996238" y="4410075"/>
            <a:ext cx="90963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АРМАТУРА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АРМАТУРА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74ECA9C3-670C-4F86-A4E0-7F246D60EF75}"/>
              </a:ext>
            </a:extLst>
          </p:cNvPr>
          <p:cNvSpPr>
            <a:spLocks noGrp="1"/>
          </p:cNvSpPr>
          <p:nvPr/>
        </p:nvSpPr>
        <p:spPr>
          <a:xfrm>
            <a:off x="8963025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33232A4C-2F76-4C47-B205-81D2E0C08F75}"/>
              </a:ext>
            </a:extLst>
          </p:cNvPr>
          <p:cNvSpPr>
            <a:spLocks noGrp="1"/>
          </p:cNvSpPr>
          <p:nvPr/>
        </p:nvSpPr>
        <p:spPr>
          <a:xfrm>
            <a:off x="9058275" y="4333875"/>
            <a:ext cx="985838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ADAD656-8C35-40B8-BCD5-82D3680A0C1F}"/>
              </a:ext>
            </a:extLst>
          </p:cNvPr>
          <p:cNvSpPr>
            <a:spLocks noGrp="1"/>
          </p:cNvSpPr>
          <p:nvPr/>
        </p:nvSpPr>
        <p:spPr>
          <a:xfrm>
            <a:off x="9096375" y="4410075"/>
            <a:ext cx="90963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1270" lnSpcReduction="10000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ФОРМОВАНИЕ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ҚАЛЫПТАУ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FE7A295E-0FB3-48C4-845F-FF9E31336814}"/>
              </a:ext>
            </a:extLst>
          </p:cNvPr>
          <p:cNvSpPr>
            <a:spLocks noGrp="1"/>
          </p:cNvSpPr>
          <p:nvPr/>
        </p:nvSpPr>
        <p:spPr>
          <a:xfrm>
            <a:off x="10063163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7F5592F0-EA86-4940-A577-2B9F1E31DB6E}"/>
              </a:ext>
            </a:extLst>
          </p:cNvPr>
          <p:cNvSpPr>
            <a:spLocks noGrp="1"/>
          </p:cNvSpPr>
          <p:nvPr/>
        </p:nvSpPr>
        <p:spPr>
          <a:xfrm>
            <a:off x="10158413" y="4333875"/>
            <a:ext cx="985838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75F9025-0109-41B4-8DCE-73526EF34695}"/>
              </a:ext>
            </a:extLst>
          </p:cNvPr>
          <p:cNvSpPr>
            <a:spLocks noGrp="1"/>
          </p:cNvSpPr>
          <p:nvPr/>
        </p:nvSpPr>
        <p:spPr>
          <a:xfrm>
            <a:off x="10196513" y="4410075"/>
            <a:ext cx="90963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4868" lnSpcReduction="10000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ТВЕРДЕНИЕ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ҚАТАЮ</a:t>
            </a:r>
          </a:p>
        </p:txBody>
      </p:sp>
    </p:spTree>
    <p:extLst>
      <p:ext uri="{BB962C8B-B14F-4D97-AF65-F5344CB8AC3E}">
        <p14:creationId xmlns:p14="http://schemas.microsoft.com/office/powerpoint/2010/main" val="519239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681965E-F094-4FF8-AA25-8F9F5161C1A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B960A07-B221-4A7D-8301-7B9FE3E7541A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3BC5165-E771-4BCC-9564-0BF0AD806F00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қоспасын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дайындау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A4529EB-5D6A-4FCE-AF62-B2CE6AF9247A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11162C1-07EB-41B9-9F38-769F53CFC006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95A0E64-6EE3-46F1-A7B7-4B269FA0CAA4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0C56701-87A6-4209-BF2F-FAD8CC9205F1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1411121-AC64-4700-8ECD-340E0236CD91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Материалы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дозируют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рабочему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составу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Влажность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заполнителей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учитывают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при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назначении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воды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Смешивание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обеспечивает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однородность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состава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Транспортирование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должно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вызывать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расслоение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и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потерю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подвижности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3096CC5-35E7-478E-B1B8-688AF110FA81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Материалдар жұмыс құрамы бойынша мөлшерленеді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Толтырғыш ылғалдылығы су мөлшерін белгілеуде ескеріледі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Араластыру құрамның біртектілігін қамтамасыз етеді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Тасымалдау қабаттану мен жылжымалылық жоғалуын туғызбауы тиіс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A479454-CD42-49EF-BC2E-BCDCCED1DD0B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89D58D82-5098-439D-8ED0-3F5908C80D31}"/>
              </a:ext>
            </a:extLst>
          </p:cNvPr>
          <p:cNvSpPr>
            <a:spLocks noGrp="1"/>
          </p:cNvSpPr>
          <p:nvPr/>
        </p:nvSpPr>
        <p:spPr>
          <a:xfrm>
            <a:off x="7000875" y="4476750"/>
            <a:ext cx="1289050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DD9E42B-6A8F-4C1D-8F99-307BB92B871C}"/>
              </a:ext>
            </a:extLst>
          </p:cNvPr>
          <p:cNvSpPr>
            <a:spLocks noGrp="1"/>
          </p:cNvSpPr>
          <p:nvPr/>
        </p:nvSpPr>
        <p:spPr>
          <a:xfrm>
            <a:off x="7038975" y="4552950"/>
            <a:ext cx="1212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ДОЗИРОВКА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МӨЛШЕРЛЕУ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BFA2E408-EBF7-430B-94BD-375DD6BC1252}"/>
              </a:ext>
            </a:extLst>
          </p:cNvPr>
          <p:cNvSpPr>
            <a:spLocks noGrp="1"/>
          </p:cNvSpPr>
          <p:nvPr/>
        </p:nvSpPr>
        <p:spPr>
          <a:xfrm>
            <a:off x="8308975" y="4686300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F792C1A5-4C16-4A4A-820A-E86ACCD522CF}"/>
              </a:ext>
            </a:extLst>
          </p:cNvPr>
          <p:cNvSpPr>
            <a:spLocks noGrp="1"/>
          </p:cNvSpPr>
          <p:nvPr/>
        </p:nvSpPr>
        <p:spPr>
          <a:xfrm>
            <a:off x="8404225" y="4476750"/>
            <a:ext cx="1289050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EF5ACC-A87E-429A-9BEB-47130E958FA4}"/>
              </a:ext>
            </a:extLst>
          </p:cNvPr>
          <p:cNvSpPr>
            <a:spLocks noGrp="1"/>
          </p:cNvSpPr>
          <p:nvPr/>
        </p:nvSpPr>
        <p:spPr>
          <a:xfrm>
            <a:off x="8442325" y="4552950"/>
            <a:ext cx="1212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СМЕШИВАНИЕ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АРАЛАСТЫРУ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63EECA7B-1770-461C-B1EF-8A4289D7ACFB}"/>
              </a:ext>
            </a:extLst>
          </p:cNvPr>
          <p:cNvSpPr>
            <a:spLocks noGrp="1"/>
          </p:cNvSpPr>
          <p:nvPr/>
        </p:nvSpPr>
        <p:spPr>
          <a:xfrm>
            <a:off x="9712325" y="4686300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66C55255-2A50-4045-9DBF-B6DCC40A94DC}"/>
              </a:ext>
            </a:extLst>
          </p:cNvPr>
          <p:cNvSpPr>
            <a:spLocks noGrp="1"/>
          </p:cNvSpPr>
          <p:nvPr/>
        </p:nvSpPr>
        <p:spPr>
          <a:xfrm>
            <a:off x="9807575" y="4476750"/>
            <a:ext cx="1289050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6021FCB-2C50-4D8F-A066-D8EA0AD80DD6}"/>
              </a:ext>
            </a:extLst>
          </p:cNvPr>
          <p:cNvSpPr>
            <a:spLocks noGrp="1"/>
          </p:cNvSpPr>
          <p:nvPr/>
        </p:nvSpPr>
        <p:spPr>
          <a:xfrm>
            <a:off x="9845675" y="4552950"/>
            <a:ext cx="1212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ПОДАЧА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БЕРУ</a:t>
            </a:r>
          </a:p>
        </p:txBody>
      </p:sp>
    </p:spTree>
    <p:extLst>
      <p:ext uri="{BB962C8B-B14F-4D97-AF65-F5344CB8AC3E}">
        <p14:creationId xmlns:p14="http://schemas.microsoft.com/office/powerpoint/2010/main" val="1297724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3B64611-6151-4B71-8D08-D9F2D85CD85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0E53D7-AA9D-4505-B4AF-4F33054EA7FC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EC6E6CA-A40D-4109-966F-75D0AED3CA1D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Арматуралық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элементтер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5F490AB-02E9-4D93-B35A-70E159019168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6BC2F5B-DDEB-4B66-ADD4-F2BE563EDCB8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0C3616-2CBB-4630-84CF-BF78796043EA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0BF34BD-D72F-420E-AD07-9055DECCE1A1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22B3AEE-ACF7-4574-ADB1-A2F0302F440A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Сетки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и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каркасы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фиксируют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проектное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положение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арматуры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Закладные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детали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обеспечивают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соединение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и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монтаж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Защитный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слой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отделяет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арматуру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от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внешней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среды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Фиксаторы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сохраняют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положение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каркаса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при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бетонировании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26DDC71-347D-463D-A52A-983279735E33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Торлар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мен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қаңқалар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арматураның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жобалық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орнын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бекітеді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Салынбалы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бөлшектер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қосу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мен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монтажды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қамтамасыз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етеді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Қорғаныш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қабаты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арматураны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сыртқы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ортадан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бөледі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Бекіткіштер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бетондау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кезінде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қаңқа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орнын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сақтайды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7DD4F13-921E-42A7-980B-A2C1E7B09615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543052-70D1-4B49-8411-189FBDDF2BA0}"/>
              </a:ext>
            </a:extLst>
          </p:cNvPr>
          <p:cNvSpPr>
            <a:spLocks noGrp="1"/>
          </p:cNvSpPr>
          <p:nvPr/>
        </p:nvSpPr>
        <p:spPr>
          <a:xfrm>
            <a:off x="7259515" y="2325931"/>
            <a:ext cx="3333750" cy="2381250"/>
          </a:xfrm>
          <a:prstGeom prst="rect">
            <a:avLst/>
          </a:prstGeom>
          <a:solidFill>
            <a:srgbClr val="EAF2F5"/>
          </a:solidFill>
          <a:ln w="10478">
            <a:solidFill>
              <a:srgbClr val="52606D"/>
            </a:solidFill>
            <a:prstDash val="solid"/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558A01E-8B76-4DD9-8FC6-40433C05A691}"/>
              </a:ext>
            </a:extLst>
          </p:cNvPr>
          <p:cNvSpPr>
            <a:spLocks noGrp="1"/>
          </p:cNvSpPr>
          <p:nvPr/>
        </p:nvSpPr>
        <p:spPr>
          <a:xfrm>
            <a:off x="7524750" y="2476500"/>
            <a:ext cx="28575" cy="1952625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ECA4FB6-85B9-4071-922F-E3D22AA4CF9A}"/>
              </a:ext>
            </a:extLst>
          </p:cNvPr>
          <p:cNvSpPr>
            <a:spLocks noGrp="1"/>
          </p:cNvSpPr>
          <p:nvPr/>
        </p:nvSpPr>
        <p:spPr>
          <a:xfrm>
            <a:off x="7381875" y="2667000"/>
            <a:ext cx="3000375" cy="28575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FFE5854-7D77-4D7D-A5D3-D93044447A77}"/>
              </a:ext>
            </a:extLst>
          </p:cNvPr>
          <p:cNvSpPr>
            <a:spLocks noGrp="1"/>
          </p:cNvSpPr>
          <p:nvPr/>
        </p:nvSpPr>
        <p:spPr>
          <a:xfrm>
            <a:off x="8143875" y="2476500"/>
            <a:ext cx="28575" cy="1952625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E830D510-0707-4EAE-A225-EF611539CB9A}"/>
              </a:ext>
            </a:extLst>
          </p:cNvPr>
          <p:cNvSpPr>
            <a:spLocks noGrp="1"/>
          </p:cNvSpPr>
          <p:nvPr/>
        </p:nvSpPr>
        <p:spPr>
          <a:xfrm>
            <a:off x="7381875" y="3095625"/>
            <a:ext cx="3000375" cy="28575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B9D8BE5-87BF-4178-87B7-D419A7F68465}"/>
              </a:ext>
            </a:extLst>
          </p:cNvPr>
          <p:cNvSpPr>
            <a:spLocks noGrp="1"/>
          </p:cNvSpPr>
          <p:nvPr/>
        </p:nvSpPr>
        <p:spPr>
          <a:xfrm>
            <a:off x="8763000" y="2476500"/>
            <a:ext cx="28575" cy="1952625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8989F77-64EC-4D22-9D1A-E56EE1732AD3}"/>
              </a:ext>
            </a:extLst>
          </p:cNvPr>
          <p:cNvSpPr>
            <a:spLocks noGrp="1"/>
          </p:cNvSpPr>
          <p:nvPr/>
        </p:nvSpPr>
        <p:spPr>
          <a:xfrm>
            <a:off x="7381875" y="3524250"/>
            <a:ext cx="3000375" cy="28575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E184620-FD6F-4398-AB0F-59AEB1399A9F}"/>
              </a:ext>
            </a:extLst>
          </p:cNvPr>
          <p:cNvSpPr>
            <a:spLocks noGrp="1"/>
          </p:cNvSpPr>
          <p:nvPr/>
        </p:nvSpPr>
        <p:spPr>
          <a:xfrm>
            <a:off x="9382125" y="2476500"/>
            <a:ext cx="28575" cy="1952625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91A54B9-A76F-4720-BDBF-05DE65F9E5DC}"/>
              </a:ext>
            </a:extLst>
          </p:cNvPr>
          <p:cNvSpPr>
            <a:spLocks noGrp="1"/>
          </p:cNvSpPr>
          <p:nvPr/>
        </p:nvSpPr>
        <p:spPr>
          <a:xfrm>
            <a:off x="7381875" y="3952875"/>
            <a:ext cx="3000375" cy="28575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49D5BD5B-2671-463B-814D-7E105ACDA0BF}"/>
              </a:ext>
            </a:extLst>
          </p:cNvPr>
          <p:cNvSpPr>
            <a:spLocks noGrp="1"/>
          </p:cNvSpPr>
          <p:nvPr/>
        </p:nvSpPr>
        <p:spPr>
          <a:xfrm>
            <a:off x="10001250" y="2476500"/>
            <a:ext cx="28575" cy="1952625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5A84437-8928-4B94-81EA-98A7172D59D5}"/>
              </a:ext>
            </a:extLst>
          </p:cNvPr>
          <p:cNvSpPr>
            <a:spLocks noGrp="1"/>
          </p:cNvSpPr>
          <p:nvPr/>
        </p:nvSpPr>
        <p:spPr>
          <a:xfrm>
            <a:off x="7381875" y="4381500"/>
            <a:ext cx="3000375" cy="28575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4759A2C-24C7-49E5-BE5B-B6AF4A7B0809}"/>
              </a:ext>
            </a:extLst>
          </p:cNvPr>
          <p:cNvSpPr>
            <a:spLocks noGrp="1"/>
          </p:cNvSpPr>
          <p:nvPr/>
        </p:nvSpPr>
        <p:spPr>
          <a:xfrm>
            <a:off x="7334250" y="4953000"/>
            <a:ext cx="3143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86204" lnSpcReduction="20000"/>
          </a:bodyPr>
          <a:lstStyle>
            <a:defPPr algn="ctr">
              <a:def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каркас</a:t>
            </a:r>
            <a:r>
              <a:rPr sz="135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и </a:t>
            </a:r>
            <a:r>
              <a:rPr sz="135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защитный</a:t>
            </a:r>
            <a:r>
              <a:rPr sz="135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слой</a:t>
            </a:r>
            <a:endParaRPr sz="1350" b="1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  <a:p>
            <a:pPr algn="ctr">
              <a:def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қаңқа</a:t>
            </a:r>
            <a:r>
              <a:rPr sz="135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sz="135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қорғаныш</a:t>
            </a:r>
            <a:r>
              <a:rPr sz="135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қабаты</a:t>
            </a:r>
            <a:endParaRPr sz="1350" b="1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pic>
        <p:nvPicPr>
          <p:cNvPr id="1026" name="Picture 2" descr="Арматурный каркас &quot;Лесенка&quot; 10АIIIx10AIIIх(150х150)х(200х3000) 25/75 - Красноярский завод металлических сеток (КЗМС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514" y="2296623"/>
            <a:ext cx="3414347" cy="2626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670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F6EDB02-67E7-4156-A3B2-B0B3E753D1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CEF02ED-1A0E-494A-84CE-9D639AD41871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8993D8-245C-4ACE-B5A6-578D1915D308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Қалыптарды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дайындау</a:t>
            </a:r>
            <a:r>
              <a:rPr lang="ru-RU" sz="2800" dirty="0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/</a:t>
            </a:r>
            <a:r>
              <a:rPr sz="2550" b="1" dirty="0" err="1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Подготовка</a:t>
            </a:r>
            <a:r>
              <a:rPr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форм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4B9E624-CDD7-439A-8787-25C2F7323834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D7B6FEF-3F35-4B5C-9347-BEF7B306571F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72FF3E0-1CE8-411B-9F33-3452FCBCF1E4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AA4EAE1-F66B-49CB-9093-F559E6B91808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37339FF-7183-4116-AF95-3180448089E6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Форму очищают от остатков бетона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Разделительный состав облегчает распалубку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Оснастку проверяют по размерам и герметичности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Арматуру и закладные детали закрепляют до укладки смеси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570CD49-2960-46DD-976E-D69D37FBE263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Қалып бетон қалдықтарынан тазартылады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Бөлу құрамы қалыптан шығаруды жеңілдетеді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Жабдық өлшемі мен герметикалығы бойынша тексеріледі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Арматура мен салынбалы бөлшектер қоспа төселгенге дейін бекітіледі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11F22C8-2EDA-48B1-BD4D-B575AE04C1F5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D184DD8C-2983-4243-A3A9-C80D0A8CB9DE}"/>
              </a:ext>
            </a:extLst>
          </p:cNvPr>
          <p:cNvSpPr>
            <a:spLocks noGrp="1"/>
          </p:cNvSpPr>
          <p:nvPr/>
        </p:nvSpPr>
        <p:spPr>
          <a:xfrm>
            <a:off x="7000875" y="4476750"/>
            <a:ext cx="938213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421C14B-99BB-45DE-8786-7904B5702463}"/>
              </a:ext>
            </a:extLst>
          </p:cNvPr>
          <p:cNvSpPr>
            <a:spLocks noGrp="1"/>
          </p:cNvSpPr>
          <p:nvPr/>
        </p:nvSpPr>
        <p:spPr>
          <a:xfrm>
            <a:off x="7038975" y="4552950"/>
            <a:ext cx="86201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ОЧИСТКА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ТАЗАЛАУ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205477A4-9A0E-43D2-AAA3-B5CFD8286559}"/>
              </a:ext>
            </a:extLst>
          </p:cNvPr>
          <p:cNvSpPr>
            <a:spLocks noGrp="1"/>
          </p:cNvSpPr>
          <p:nvPr/>
        </p:nvSpPr>
        <p:spPr>
          <a:xfrm>
            <a:off x="7958138" y="4686300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E281D770-57F6-4BE1-8096-544EA6835A53}"/>
              </a:ext>
            </a:extLst>
          </p:cNvPr>
          <p:cNvSpPr>
            <a:spLocks noGrp="1"/>
          </p:cNvSpPr>
          <p:nvPr/>
        </p:nvSpPr>
        <p:spPr>
          <a:xfrm>
            <a:off x="8053388" y="4476750"/>
            <a:ext cx="938213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D583118-0069-4ED8-9042-1E5D746BD835}"/>
              </a:ext>
            </a:extLst>
          </p:cNvPr>
          <p:cNvSpPr>
            <a:spLocks noGrp="1"/>
          </p:cNvSpPr>
          <p:nvPr/>
        </p:nvSpPr>
        <p:spPr>
          <a:xfrm>
            <a:off x="8091488" y="4552950"/>
            <a:ext cx="86201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СМАЗКА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МАЙЛАУ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EF32FF0C-EF96-47ED-8638-F82D8D1138ED}"/>
              </a:ext>
            </a:extLst>
          </p:cNvPr>
          <p:cNvSpPr>
            <a:spLocks noGrp="1"/>
          </p:cNvSpPr>
          <p:nvPr/>
        </p:nvSpPr>
        <p:spPr>
          <a:xfrm>
            <a:off x="9010650" y="4686300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E7B6F5A1-962E-4E13-9790-093F2480E3F9}"/>
              </a:ext>
            </a:extLst>
          </p:cNvPr>
          <p:cNvSpPr>
            <a:spLocks noGrp="1"/>
          </p:cNvSpPr>
          <p:nvPr/>
        </p:nvSpPr>
        <p:spPr>
          <a:xfrm>
            <a:off x="9105900" y="4476750"/>
            <a:ext cx="938213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40CDCA7-4ECA-44DB-8362-F827EEA62A32}"/>
              </a:ext>
            </a:extLst>
          </p:cNvPr>
          <p:cNvSpPr>
            <a:spLocks noGrp="1"/>
          </p:cNvSpPr>
          <p:nvPr/>
        </p:nvSpPr>
        <p:spPr>
          <a:xfrm>
            <a:off x="9144000" y="4552950"/>
            <a:ext cx="86201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КАРКАС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ҚАҢҚА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0F15A28B-CBB4-4146-874A-F7F5FC2420FA}"/>
              </a:ext>
            </a:extLst>
          </p:cNvPr>
          <p:cNvSpPr>
            <a:spLocks noGrp="1"/>
          </p:cNvSpPr>
          <p:nvPr/>
        </p:nvSpPr>
        <p:spPr>
          <a:xfrm>
            <a:off x="10063163" y="4686300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020E9C94-1CDB-4222-97EE-5680DCF3BBC8}"/>
              </a:ext>
            </a:extLst>
          </p:cNvPr>
          <p:cNvSpPr>
            <a:spLocks noGrp="1"/>
          </p:cNvSpPr>
          <p:nvPr/>
        </p:nvSpPr>
        <p:spPr>
          <a:xfrm>
            <a:off x="10158413" y="4476750"/>
            <a:ext cx="938213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E6CF9EE-3BB9-426B-BEFA-5368E5181FAB}"/>
              </a:ext>
            </a:extLst>
          </p:cNvPr>
          <p:cNvSpPr>
            <a:spLocks noGrp="1"/>
          </p:cNvSpPr>
          <p:nvPr/>
        </p:nvSpPr>
        <p:spPr>
          <a:xfrm>
            <a:off x="10196513" y="4552950"/>
            <a:ext cx="862013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8546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ПРОВЕРКА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ТЕКСЕРУ</a:t>
            </a:r>
          </a:p>
        </p:txBody>
      </p:sp>
    </p:spTree>
    <p:extLst>
      <p:ext uri="{BB962C8B-B14F-4D97-AF65-F5344CB8AC3E}">
        <p14:creationId xmlns:p14="http://schemas.microsoft.com/office/powerpoint/2010/main" val="678467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1E8030F-43F3-4723-94B0-333C83711D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B242C9D-D5B2-44C8-9868-2391AAF0791B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F28B870-689C-4E5E-8A3D-91AE5F94EF59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Формование</a:t>
            </a:r>
            <a:r>
              <a:rPr sz="255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и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уплотнение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7CAAD79-9784-48DB-A0E3-8A89C1E16743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09E913D-8DD7-4C71-B4FA-5009E152C5E0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E1DA2C4-E4E0-4D44-972E-1A70D3D87A2D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D8C824-E1EA-40E8-937E-80878AA99732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D334CF0-811B-4D90-9CF6-17540EDA9B98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Смесь распределяют равномерно по форме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Вибрация удаляет захваченный воздух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Недоуплотнение создаёт раковины и снижает прочность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Избыточная вибрация может вызвать расслоение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341E22-787B-417E-AFAB-8ED4B9ACDA64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Қоспа қалып бойынша біркелкі таратылады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Діріл ұсталған ауаны шығарады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Жеткіліксіз тығыздау қуыстар жасап, беріктікті төмендетеді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Шамадан тыс діріл қабаттануды туғызуы мүмкін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21BEEB5-8B14-44B7-BC16-7C801F3AEAB1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трелка вниз 11">
            <a:extLst>
              <a:ext uri="{FF2B5EF4-FFF2-40B4-BE49-F238E27FC236}">
                <a16:creationId xmlns:a16="http://schemas.microsoft.com/office/drawing/2014/main" id="{2B4ECFE7-7B5B-478E-9578-BF61BF9559E5}"/>
              </a:ext>
            </a:extLst>
          </p:cNvPr>
          <p:cNvSpPr>
            <a:spLocks noGrp="1"/>
          </p:cNvSpPr>
          <p:nvPr/>
        </p:nvSpPr>
        <p:spPr>
          <a:xfrm>
            <a:off x="7381875" y="1952625"/>
            <a:ext cx="428625" cy="666750"/>
          </a:xfrm>
          <a:prstGeom prst="downArrow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DDF19F92-2D28-4526-9415-F3C645CC2C8F}"/>
              </a:ext>
            </a:extLst>
          </p:cNvPr>
          <p:cNvSpPr>
            <a:spLocks noGrp="1"/>
          </p:cNvSpPr>
          <p:nvPr/>
        </p:nvSpPr>
        <p:spPr>
          <a:xfrm>
            <a:off x="8239125" y="1952625"/>
            <a:ext cx="428625" cy="666750"/>
          </a:xfrm>
          <a:prstGeom prst="downArrow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4" name="Стрелка вниз 13">
            <a:extLst>
              <a:ext uri="{FF2B5EF4-FFF2-40B4-BE49-F238E27FC236}">
                <a16:creationId xmlns:a16="http://schemas.microsoft.com/office/drawing/2014/main" id="{E09008D4-8231-47C3-92FE-4DB3A07D1806}"/>
              </a:ext>
            </a:extLst>
          </p:cNvPr>
          <p:cNvSpPr>
            <a:spLocks noGrp="1"/>
          </p:cNvSpPr>
          <p:nvPr/>
        </p:nvSpPr>
        <p:spPr>
          <a:xfrm>
            <a:off x="9096375" y="1952625"/>
            <a:ext cx="428625" cy="666750"/>
          </a:xfrm>
          <a:prstGeom prst="downArrow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Стрелка вниз 14">
            <a:extLst>
              <a:ext uri="{FF2B5EF4-FFF2-40B4-BE49-F238E27FC236}">
                <a16:creationId xmlns:a16="http://schemas.microsoft.com/office/drawing/2014/main" id="{02E25694-599F-4B48-98FE-2554CB3012EF}"/>
              </a:ext>
            </a:extLst>
          </p:cNvPr>
          <p:cNvSpPr>
            <a:spLocks noGrp="1"/>
          </p:cNvSpPr>
          <p:nvPr/>
        </p:nvSpPr>
        <p:spPr>
          <a:xfrm>
            <a:off x="9953625" y="1952625"/>
            <a:ext cx="428625" cy="666750"/>
          </a:xfrm>
          <a:prstGeom prst="downArrow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A4B79CB-7D9D-433E-8927-8F305EBE7DFE}"/>
              </a:ext>
            </a:extLst>
          </p:cNvPr>
          <p:cNvSpPr>
            <a:spLocks noGrp="1"/>
          </p:cNvSpPr>
          <p:nvPr/>
        </p:nvSpPr>
        <p:spPr>
          <a:xfrm>
            <a:off x="7096125" y="2905125"/>
            <a:ext cx="3905250" cy="1428750"/>
          </a:xfrm>
          <a:prstGeom prst="rect">
            <a:avLst/>
          </a:prstGeom>
          <a:solidFill>
            <a:srgbClr val="A7ADB2"/>
          </a:solidFill>
          <a:ln w="0">
            <a:noFill/>
            <a:prstDash val="solid"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901114FE-3F2E-4161-A79A-D0F62FF77128}"/>
              </a:ext>
            </a:extLst>
          </p:cNvPr>
          <p:cNvSpPr>
            <a:spLocks noGrp="1"/>
          </p:cNvSpPr>
          <p:nvPr/>
        </p:nvSpPr>
        <p:spPr>
          <a:xfrm>
            <a:off x="7286625" y="3143250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5CB21946-7F32-4FDD-96FD-7DD4AF9CD18D}"/>
              </a:ext>
            </a:extLst>
          </p:cNvPr>
          <p:cNvSpPr>
            <a:spLocks noGrp="1"/>
          </p:cNvSpPr>
          <p:nvPr/>
        </p:nvSpPr>
        <p:spPr>
          <a:xfrm>
            <a:off x="8001000" y="3143250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73523160-24E0-40B6-90C2-AD767EAE71E7}"/>
              </a:ext>
            </a:extLst>
          </p:cNvPr>
          <p:cNvSpPr>
            <a:spLocks noGrp="1"/>
          </p:cNvSpPr>
          <p:nvPr/>
        </p:nvSpPr>
        <p:spPr>
          <a:xfrm>
            <a:off x="8715375" y="3143250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35E732CC-6354-4A13-8FAD-0F44A7C6B745}"/>
              </a:ext>
            </a:extLst>
          </p:cNvPr>
          <p:cNvSpPr>
            <a:spLocks noGrp="1"/>
          </p:cNvSpPr>
          <p:nvPr/>
        </p:nvSpPr>
        <p:spPr>
          <a:xfrm>
            <a:off x="9429750" y="3143250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  <a:prstDash val="solid"/>
          </a:ln>
        </p:spPr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3EC5D34A-F5F6-48FF-9299-9997B8492FCB}"/>
              </a:ext>
            </a:extLst>
          </p:cNvPr>
          <p:cNvSpPr>
            <a:spLocks noGrp="1"/>
          </p:cNvSpPr>
          <p:nvPr/>
        </p:nvSpPr>
        <p:spPr>
          <a:xfrm>
            <a:off x="10144125" y="3143250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DCC5D0F6-C9BA-4267-95D7-16F4F1B82641}"/>
              </a:ext>
            </a:extLst>
          </p:cNvPr>
          <p:cNvSpPr>
            <a:spLocks noGrp="1"/>
          </p:cNvSpPr>
          <p:nvPr/>
        </p:nvSpPr>
        <p:spPr>
          <a:xfrm>
            <a:off x="7286625" y="3543300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EF592CA8-54E7-4F56-BB36-535B35AA1B72}"/>
              </a:ext>
            </a:extLst>
          </p:cNvPr>
          <p:cNvSpPr>
            <a:spLocks noGrp="1"/>
          </p:cNvSpPr>
          <p:nvPr/>
        </p:nvSpPr>
        <p:spPr>
          <a:xfrm>
            <a:off x="8001000" y="3543300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2587ED4E-7789-4AF5-B8EE-EC0D4F655201}"/>
              </a:ext>
            </a:extLst>
          </p:cNvPr>
          <p:cNvSpPr>
            <a:spLocks noGrp="1"/>
          </p:cNvSpPr>
          <p:nvPr/>
        </p:nvSpPr>
        <p:spPr>
          <a:xfrm>
            <a:off x="8715375" y="3543300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  <a:prstDash val="solid"/>
          </a:ln>
        </p:spPr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AB336A08-65C8-4409-AE54-BB80B5EACBF4}"/>
              </a:ext>
            </a:extLst>
          </p:cNvPr>
          <p:cNvSpPr>
            <a:spLocks noGrp="1"/>
          </p:cNvSpPr>
          <p:nvPr/>
        </p:nvSpPr>
        <p:spPr>
          <a:xfrm>
            <a:off x="9429750" y="3543300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D104A18C-F31D-4EE0-9659-143834F72ECB}"/>
              </a:ext>
            </a:extLst>
          </p:cNvPr>
          <p:cNvSpPr>
            <a:spLocks noGrp="1"/>
          </p:cNvSpPr>
          <p:nvPr/>
        </p:nvSpPr>
        <p:spPr>
          <a:xfrm>
            <a:off x="10144125" y="3543300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  <a:prstDash val="solid"/>
          </a:ln>
        </p:spPr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6F4A41D6-3D4F-4923-85B0-79F583F34A9F}"/>
              </a:ext>
            </a:extLst>
          </p:cNvPr>
          <p:cNvSpPr>
            <a:spLocks noGrp="1"/>
          </p:cNvSpPr>
          <p:nvPr/>
        </p:nvSpPr>
        <p:spPr>
          <a:xfrm>
            <a:off x="7286625" y="3943350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7905AC43-A996-4E59-9447-4717050634FB}"/>
              </a:ext>
            </a:extLst>
          </p:cNvPr>
          <p:cNvSpPr>
            <a:spLocks noGrp="1"/>
          </p:cNvSpPr>
          <p:nvPr/>
        </p:nvSpPr>
        <p:spPr>
          <a:xfrm>
            <a:off x="8001000" y="3943350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  <a:prstDash val="solid"/>
          </a:ln>
        </p:spPr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CB1C378A-E999-427A-A9DB-942A4E4984BC}"/>
              </a:ext>
            </a:extLst>
          </p:cNvPr>
          <p:cNvSpPr>
            <a:spLocks noGrp="1"/>
          </p:cNvSpPr>
          <p:nvPr/>
        </p:nvSpPr>
        <p:spPr>
          <a:xfrm>
            <a:off x="8715375" y="3943350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F429125B-8D0D-4972-A22B-40881A681C5E}"/>
              </a:ext>
            </a:extLst>
          </p:cNvPr>
          <p:cNvSpPr>
            <a:spLocks noGrp="1"/>
          </p:cNvSpPr>
          <p:nvPr/>
        </p:nvSpPr>
        <p:spPr>
          <a:xfrm>
            <a:off x="9429750" y="3943350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  <a:prstDash val="solid"/>
          </a:ln>
        </p:spPr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857F803F-C174-445E-ACAD-A17C23A7EA0A}"/>
              </a:ext>
            </a:extLst>
          </p:cNvPr>
          <p:cNvSpPr>
            <a:spLocks noGrp="1"/>
          </p:cNvSpPr>
          <p:nvPr/>
        </p:nvSpPr>
        <p:spPr>
          <a:xfrm>
            <a:off x="10144125" y="3943350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548E875-F563-42E8-AA0D-5E5FCD26F013}"/>
              </a:ext>
            </a:extLst>
          </p:cNvPr>
          <p:cNvSpPr>
            <a:spLocks noGrp="1"/>
          </p:cNvSpPr>
          <p:nvPr/>
        </p:nvSpPr>
        <p:spPr>
          <a:xfrm>
            <a:off x="7524750" y="4667250"/>
            <a:ext cx="304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79914" lnSpcReduction="10000"/>
          </a:bodyPr>
          <a:lstStyle>
            <a:defPPr algn="ctr">
              <a:def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виброуплотнение / дірілмен тығыздау</a:t>
            </a:r>
          </a:p>
        </p:txBody>
      </p:sp>
    </p:spTree>
    <p:extLst>
      <p:ext uri="{BB962C8B-B14F-4D97-AF65-F5344CB8AC3E}">
        <p14:creationId xmlns:p14="http://schemas.microsoft.com/office/powerpoint/2010/main" val="1252375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685CACF-7E9E-4DBF-8A22-0C807BE8E2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E31FF3A-890C-43BB-8720-FC582E649995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F1A860-A06D-4F53-B598-25C3D14EE8D9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77500" lnSpcReduction="20000"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Қалыптау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тәсілдері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/</a:t>
            </a:r>
            <a:r>
              <a:rPr sz="2550" b="1" dirty="0" err="1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Способы</a:t>
            </a:r>
            <a:r>
              <a:rPr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формования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2377F0A-39E9-4F94-B29C-B8CACE092DC7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F60EA6-B25F-4C24-8AAF-4F18105F747E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3297BE6-AB91-4817-96A6-0E828C6C445C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A8E97FB-85B7-4454-9036-FAE3413257AF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67F7FCE-3F0C-4AF3-981A-B9167E06510F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Вибрационное формование применяют для большинства изделий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Центрифугирование используют для труб и стоек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Вибропрессование подходит для мелкоштучных дорожных изделий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Выбор способа зависит от формы, смеси и производительности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E7F5670-7023-4A79-B010-C9682B1EB147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Дірілмен қалыптау көптеген бұйымдар үшін қолданылады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Центрифугалау құбырлар мен тіректерге қолданылады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Дірілмен престеу ұсақ жол бұйымдарына қолайлы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Тәсіл таңдау пішінге, қоспаға және өнімділікке тәуелді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0B2FBE0-00E6-41A6-B4B9-759FD8E063F2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AD44BD2-9878-4BD6-B14A-D23B83AEC81D}"/>
              </a:ext>
            </a:extLst>
          </p:cNvPr>
          <p:cNvSpPr>
            <a:spLocks noGrp="1"/>
          </p:cNvSpPr>
          <p:nvPr/>
        </p:nvSpPr>
        <p:spPr>
          <a:xfrm>
            <a:off x="6858000" y="2047875"/>
            <a:ext cx="2143125" cy="833438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33DBFB6-8B7F-414B-BF0A-B0AA21BBCC10}"/>
              </a:ext>
            </a:extLst>
          </p:cNvPr>
          <p:cNvSpPr>
            <a:spLocks noGrp="1"/>
          </p:cNvSpPr>
          <p:nvPr/>
        </p:nvSpPr>
        <p:spPr>
          <a:xfrm>
            <a:off x="6896100" y="2085975"/>
            <a:ext cx="2066925" cy="7572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Способ / Тәсіл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B31DAD2-7CD7-440B-B3F6-8DF4AD690246}"/>
              </a:ext>
            </a:extLst>
          </p:cNvPr>
          <p:cNvSpPr>
            <a:spLocks noGrp="1"/>
          </p:cNvSpPr>
          <p:nvPr/>
        </p:nvSpPr>
        <p:spPr>
          <a:xfrm>
            <a:off x="9001125" y="2047875"/>
            <a:ext cx="2143125" cy="833438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187E873-F75B-4432-B2FC-4A1D4252476D}"/>
              </a:ext>
            </a:extLst>
          </p:cNvPr>
          <p:cNvSpPr>
            <a:spLocks noGrp="1"/>
          </p:cNvSpPr>
          <p:nvPr/>
        </p:nvSpPr>
        <p:spPr>
          <a:xfrm>
            <a:off x="9039225" y="2085975"/>
            <a:ext cx="2066925" cy="7572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Изделия / Бұйымдар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2373A95-91A1-4F85-93AB-09966660DFAC}"/>
              </a:ext>
            </a:extLst>
          </p:cNvPr>
          <p:cNvSpPr>
            <a:spLocks noGrp="1"/>
          </p:cNvSpPr>
          <p:nvPr/>
        </p:nvSpPr>
        <p:spPr>
          <a:xfrm>
            <a:off x="6858000" y="2881313"/>
            <a:ext cx="2143125" cy="833438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82D3D64-4DCC-4C04-9C31-D6CA790DD083}"/>
              </a:ext>
            </a:extLst>
          </p:cNvPr>
          <p:cNvSpPr>
            <a:spLocks noGrp="1"/>
          </p:cNvSpPr>
          <p:nvPr/>
        </p:nvSpPr>
        <p:spPr>
          <a:xfrm>
            <a:off x="6896100" y="2919413"/>
            <a:ext cx="2066925" cy="7572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Вибрация / Діріл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6C9D814-F787-49FC-8F5B-6960ED87244E}"/>
              </a:ext>
            </a:extLst>
          </p:cNvPr>
          <p:cNvSpPr>
            <a:spLocks noGrp="1"/>
          </p:cNvSpPr>
          <p:nvPr/>
        </p:nvSpPr>
        <p:spPr>
          <a:xfrm>
            <a:off x="9001125" y="2881313"/>
            <a:ext cx="2143125" cy="833438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22ADCBD-7248-4879-97EC-BBAF2EE19623}"/>
              </a:ext>
            </a:extLst>
          </p:cNvPr>
          <p:cNvSpPr>
            <a:spLocks noGrp="1"/>
          </p:cNvSpPr>
          <p:nvPr/>
        </p:nvSpPr>
        <p:spPr>
          <a:xfrm>
            <a:off x="9039225" y="2919413"/>
            <a:ext cx="2066925" cy="7572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плиты, балки / плита, арқалық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2EEF253-F9DB-4B7F-AD12-CE32B9A729AA}"/>
              </a:ext>
            </a:extLst>
          </p:cNvPr>
          <p:cNvSpPr>
            <a:spLocks noGrp="1"/>
          </p:cNvSpPr>
          <p:nvPr/>
        </p:nvSpPr>
        <p:spPr>
          <a:xfrm>
            <a:off x="6858000" y="3714750"/>
            <a:ext cx="2143125" cy="833438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F8C874D-A4F1-448A-818F-96FB1B90D6B4}"/>
              </a:ext>
            </a:extLst>
          </p:cNvPr>
          <p:cNvSpPr>
            <a:spLocks noGrp="1"/>
          </p:cNvSpPr>
          <p:nvPr/>
        </p:nvSpPr>
        <p:spPr>
          <a:xfrm>
            <a:off x="6896100" y="3752850"/>
            <a:ext cx="2066925" cy="7572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Центрифугирование / Центрифугалау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47A1777-BAD5-4436-A2A4-2236AD00AD99}"/>
              </a:ext>
            </a:extLst>
          </p:cNvPr>
          <p:cNvSpPr>
            <a:spLocks noGrp="1"/>
          </p:cNvSpPr>
          <p:nvPr/>
        </p:nvSpPr>
        <p:spPr>
          <a:xfrm>
            <a:off x="9001125" y="3714750"/>
            <a:ext cx="2143125" cy="833438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C5E2EA6-A851-49FC-977A-D43D66F3DD87}"/>
              </a:ext>
            </a:extLst>
          </p:cNvPr>
          <p:cNvSpPr>
            <a:spLocks noGrp="1"/>
          </p:cNvSpPr>
          <p:nvPr/>
        </p:nvSpPr>
        <p:spPr>
          <a:xfrm>
            <a:off x="9039225" y="3752850"/>
            <a:ext cx="2066925" cy="7572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трубы, стойки / құбыр, тірек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FEDAF24-4030-4BC0-9933-E00CD99E9FFE}"/>
              </a:ext>
            </a:extLst>
          </p:cNvPr>
          <p:cNvSpPr>
            <a:spLocks noGrp="1"/>
          </p:cNvSpPr>
          <p:nvPr/>
        </p:nvSpPr>
        <p:spPr>
          <a:xfrm>
            <a:off x="6858000" y="4548188"/>
            <a:ext cx="2143125" cy="833438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6B0F462-5453-4652-BB5C-9CC0DC15AB66}"/>
              </a:ext>
            </a:extLst>
          </p:cNvPr>
          <p:cNvSpPr>
            <a:spLocks noGrp="1"/>
          </p:cNvSpPr>
          <p:nvPr/>
        </p:nvSpPr>
        <p:spPr>
          <a:xfrm>
            <a:off x="6896100" y="4586288"/>
            <a:ext cx="2066925" cy="7572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Вибропрессование / Дірілмен престеу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69D829C-6A8D-480F-80D2-229F05CBA5E3}"/>
              </a:ext>
            </a:extLst>
          </p:cNvPr>
          <p:cNvSpPr>
            <a:spLocks noGrp="1"/>
          </p:cNvSpPr>
          <p:nvPr/>
        </p:nvSpPr>
        <p:spPr>
          <a:xfrm>
            <a:off x="9001125" y="4548188"/>
            <a:ext cx="2143125" cy="833438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6076756-5559-44F0-8365-84251919DCF5}"/>
              </a:ext>
            </a:extLst>
          </p:cNvPr>
          <p:cNvSpPr>
            <a:spLocks noGrp="1"/>
          </p:cNvSpPr>
          <p:nvPr/>
        </p:nvSpPr>
        <p:spPr>
          <a:xfrm>
            <a:off x="9039225" y="4586288"/>
            <a:ext cx="2066925" cy="7572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борты, блоки / борт, блок</a:t>
            </a:r>
          </a:p>
        </p:txBody>
      </p:sp>
    </p:spTree>
    <p:extLst>
      <p:ext uri="{BB962C8B-B14F-4D97-AF65-F5344CB8AC3E}">
        <p14:creationId xmlns:p14="http://schemas.microsoft.com/office/powerpoint/2010/main" val="555297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F87E899-CAC8-4642-9821-B2381617A6C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CE36F6A-931E-4548-A3EB-99FA08E98F73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C33C78-E0E5-43ED-9E21-22AF4D7827A5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Бетонның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қатаюы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E8F531A-76F1-4CE0-B610-3543982EB540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1785A67-1AD5-4AC7-B5AD-2AA409F39EC9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498EC35-BDD3-4E12-AA2B-0217A65CE294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FF54F7A-3420-448E-A086-31494283BCAE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AD51CC8-E8FA-43F9-B5C1-BCCFB5529836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Гидратация цемента формирует структуру цементного камня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Температура влияет на скорость реакций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Влажная среда ограничивает раннее высыхание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Распалубочная прочность должна обеспечивать безопасное извлечение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7621234-A765-4CC7-8EBF-C2F6EE401E6B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гидратациясы цемент тасының құрылымын қалыптастырады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Температура реакциялар жылдамдығына әсер етеді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Ылғалды орта ерте кебуді шектейді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Қалыптан шығару беріктігі бұйымды қауіпсіз алуды қамтамасыз етуі тиіс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B3B9FE6-82EF-4F59-85E5-A03144B7E8E9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64B41F6-97F3-4030-822E-3828759AB695}"/>
              </a:ext>
            </a:extLst>
          </p:cNvPr>
          <p:cNvSpPr>
            <a:spLocks noGrp="1"/>
          </p:cNvSpPr>
          <p:nvPr/>
        </p:nvSpPr>
        <p:spPr>
          <a:xfrm>
            <a:off x="7143750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BBA0912-DC5F-43F8-B6D7-C9C66C1DA40D}"/>
              </a:ext>
            </a:extLst>
          </p:cNvPr>
          <p:cNvSpPr>
            <a:spLocks noGrp="1"/>
          </p:cNvSpPr>
          <p:nvPr/>
        </p:nvSpPr>
        <p:spPr>
          <a:xfrm>
            <a:off x="7219950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ВЛАГА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ЫЛҒАЛ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6E981279-E8D2-4BBD-97CB-DA6077DB6786}"/>
              </a:ext>
            </a:extLst>
          </p:cNvPr>
          <p:cNvSpPr>
            <a:spLocks noGrp="1"/>
          </p:cNvSpPr>
          <p:nvPr/>
        </p:nvSpPr>
        <p:spPr>
          <a:xfrm>
            <a:off x="9001125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6F3B425-4D46-4F90-B9E3-CDE934DE9A8F}"/>
              </a:ext>
            </a:extLst>
          </p:cNvPr>
          <p:cNvSpPr>
            <a:spLocks noGrp="1"/>
          </p:cNvSpPr>
          <p:nvPr/>
        </p:nvSpPr>
        <p:spPr>
          <a:xfrm>
            <a:off x="9077325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ТЕМПЕРАТУРА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ТЕМПЕРАТУРА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CA24575B-900B-4BA0-ADBF-C4C735CAE60F}"/>
              </a:ext>
            </a:extLst>
          </p:cNvPr>
          <p:cNvSpPr>
            <a:spLocks noGrp="1"/>
          </p:cNvSpPr>
          <p:nvPr/>
        </p:nvSpPr>
        <p:spPr>
          <a:xfrm>
            <a:off x="7143750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672DD31-795F-4AB7-B118-07A76C919E03}"/>
              </a:ext>
            </a:extLst>
          </p:cNvPr>
          <p:cNvSpPr>
            <a:spLocks noGrp="1"/>
          </p:cNvSpPr>
          <p:nvPr/>
        </p:nvSpPr>
        <p:spPr>
          <a:xfrm>
            <a:off x="7219950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ВРЕМЯ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УАҚЫТ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6FB163A0-8061-4DBA-9A9F-739C79F7F7E2}"/>
              </a:ext>
            </a:extLst>
          </p:cNvPr>
          <p:cNvSpPr>
            <a:spLocks noGrp="1"/>
          </p:cNvSpPr>
          <p:nvPr/>
        </p:nvSpPr>
        <p:spPr>
          <a:xfrm>
            <a:off x="9001125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438A5E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DBD7AD0-3D01-4A50-B7AA-31CDA1A43498}"/>
              </a:ext>
            </a:extLst>
          </p:cNvPr>
          <p:cNvSpPr>
            <a:spLocks noGrp="1"/>
          </p:cNvSpPr>
          <p:nvPr/>
        </p:nvSpPr>
        <p:spPr>
          <a:xfrm>
            <a:off x="9077325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ПРОЧНОСТЬ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БЕРІКТІК</a:t>
            </a:r>
          </a:p>
        </p:txBody>
      </p:sp>
    </p:spTree>
    <p:extLst>
      <p:ext uri="{BB962C8B-B14F-4D97-AF65-F5344CB8AC3E}">
        <p14:creationId xmlns:p14="http://schemas.microsoft.com/office/powerpoint/2010/main" val="609563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713403F-650B-43A9-8FB2-6DCC95449D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23C1AF7-A85F-4DD6-914B-FF05245E318D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5238"/>
          </a:bodyPr>
          <a:lstStyle>
            <a:def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3EE9DAC-6762-469D-8243-36D82E2E0F0F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40AB483-F169-464E-9FDB-3E55BBA75A46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77500" lnSpcReduction="20000"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Қатаюды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жеделдету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/</a:t>
            </a:r>
            <a:r>
              <a:rPr sz="2550" b="1" dirty="0" err="1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Интенсификация</a:t>
            </a:r>
            <a:r>
              <a:rPr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твердения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A73FDED-F279-4410-850C-6BD3FBBC8240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F2C1CA5-7E67-4041-B7C3-D0658A9F6A4E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C2B0508-E2F2-4B5F-8CB9-B30F57017665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3FC2F3-AD98-438D-BE29-44CA58F1073A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AC525C6-AF6A-4955-ADA6-08D43C711F78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Ускорение твердения сокращает оборот форм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Тепловлажностная обработка поддерживает температуру и влажность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Химические добавки регулируют сроки схватывания и набор прочности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Режим выбирают с учётом состава и массивности изделия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39E6F71-F4D3-4749-AC2F-D2268404A336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Қатаюды жеделдету қалып айналымын қысқартады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Жылумен ылғалдық өңдеу температура мен ылғалды сақтайды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Химиялық қоспалар ұстасу мерзімі мен беріктік өсуін реттейді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Режим құрам мен бұйым массивтілігін ескеріп таңдалады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6B4B173-7256-4C81-AD35-0A3D4B763A92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448889DE-CBE8-471A-8EEA-4EE8A0987278}"/>
              </a:ext>
            </a:extLst>
          </p:cNvPr>
          <p:cNvSpPr>
            <a:spLocks noGrp="1"/>
          </p:cNvSpPr>
          <p:nvPr/>
        </p:nvSpPr>
        <p:spPr>
          <a:xfrm>
            <a:off x="7000875" y="4476750"/>
            <a:ext cx="1289050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AA85A9E-CFF8-4672-A767-734C47499FE0}"/>
              </a:ext>
            </a:extLst>
          </p:cNvPr>
          <p:cNvSpPr>
            <a:spLocks noGrp="1"/>
          </p:cNvSpPr>
          <p:nvPr/>
        </p:nvSpPr>
        <p:spPr>
          <a:xfrm>
            <a:off x="7038975" y="4552950"/>
            <a:ext cx="1212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ПОДЪЁМ T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 КӨТЕРУ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42574665-9A4B-4BA4-8CC1-90DA4769872C}"/>
              </a:ext>
            </a:extLst>
          </p:cNvPr>
          <p:cNvSpPr>
            <a:spLocks noGrp="1"/>
          </p:cNvSpPr>
          <p:nvPr/>
        </p:nvSpPr>
        <p:spPr>
          <a:xfrm>
            <a:off x="8308975" y="4686300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6FDBA36D-581E-46E5-8F81-A8D8D8172FE3}"/>
              </a:ext>
            </a:extLst>
          </p:cNvPr>
          <p:cNvSpPr>
            <a:spLocks noGrp="1"/>
          </p:cNvSpPr>
          <p:nvPr/>
        </p:nvSpPr>
        <p:spPr>
          <a:xfrm>
            <a:off x="8404225" y="4476750"/>
            <a:ext cx="1289050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11300FC-246F-418C-B055-D3868AD9E766}"/>
              </a:ext>
            </a:extLst>
          </p:cNvPr>
          <p:cNvSpPr>
            <a:spLocks noGrp="1"/>
          </p:cNvSpPr>
          <p:nvPr/>
        </p:nvSpPr>
        <p:spPr>
          <a:xfrm>
            <a:off x="8442325" y="4552950"/>
            <a:ext cx="1212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ВЫДЕРЖКА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ҰСТАУ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141D8C57-4B68-4D01-964C-6B7B33D9B28C}"/>
              </a:ext>
            </a:extLst>
          </p:cNvPr>
          <p:cNvSpPr>
            <a:spLocks noGrp="1"/>
          </p:cNvSpPr>
          <p:nvPr/>
        </p:nvSpPr>
        <p:spPr>
          <a:xfrm>
            <a:off x="9712325" y="4686300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85B45E22-E5CF-49A2-8E1E-80011139A715}"/>
              </a:ext>
            </a:extLst>
          </p:cNvPr>
          <p:cNvSpPr>
            <a:spLocks noGrp="1"/>
          </p:cNvSpPr>
          <p:nvPr/>
        </p:nvSpPr>
        <p:spPr>
          <a:xfrm>
            <a:off x="9807575" y="4476750"/>
            <a:ext cx="1289050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D6677D8-FD87-41AF-A153-BEEAAF9558A3}"/>
              </a:ext>
            </a:extLst>
          </p:cNvPr>
          <p:cNvSpPr>
            <a:spLocks noGrp="1"/>
          </p:cNvSpPr>
          <p:nvPr/>
        </p:nvSpPr>
        <p:spPr>
          <a:xfrm>
            <a:off x="9845675" y="4552950"/>
            <a:ext cx="1212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ОХЛАЖДЕНИЕ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САЛҚЫНДАТУ</a:t>
            </a:r>
          </a:p>
        </p:txBody>
      </p:sp>
    </p:spTree>
    <p:extLst>
      <p:ext uri="{BB962C8B-B14F-4D97-AF65-F5344CB8AC3E}">
        <p14:creationId xmlns:p14="http://schemas.microsoft.com/office/powerpoint/2010/main" val="1163155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D3365D6-3552-49AD-875A-7B8E3D95E5D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AB00B4-8101-40E2-8154-415B62C64EB2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5238"/>
          </a:bodyPr>
          <a:lstStyle>
            <a:def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1BF718B-B6DC-41D6-A82C-3A57D12E983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D2D4F01-8203-4916-9EBE-B43E23C00E7B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Тепловлажностная обработка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A9DD6F6-F2EB-4309-BBFF-E3A6CBF0484F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Жылумен ылғалдық өңдеу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C484232-89B1-4068-959B-E233F96E56DA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BA42B2B-E346-4143-8C3E-E04ED82E5822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993E1D4-050C-4A07-8409-E48E43D8519B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2874260-4746-4ACA-99F8-1728CD8961A8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Предварительная выдержка снижает риск нарушения структуры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Температуру повышают постепенно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Изотермическая выдержка обеспечивает основной набор прочности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Охлаждение перед распалубкой ограничивает температурный перепад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C24434B-FE52-475B-B31C-96905945C0FA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Алдын ала ұстау құрылым бұзылу қаупін азайтады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Температура біртіндеп көтеріледі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Изотермиялық ұстау негізгі беріктік жинауды қамтамасыз етеді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Қалыптан шығару алдындағы салқындату температура айырмасын шектейді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048C0A8-06A6-4D49-B173-E334C85AD0B3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38B1054-AE73-447F-B602-28B1B5BEBF1C}"/>
              </a:ext>
            </a:extLst>
          </p:cNvPr>
          <p:cNvSpPr>
            <a:spLocks noGrp="1"/>
          </p:cNvSpPr>
          <p:nvPr/>
        </p:nvSpPr>
        <p:spPr>
          <a:xfrm>
            <a:off x="6858000" y="4333875"/>
            <a:ext cx="1352550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67B4169-9F52-4804-820B-92DB9608C5E9}"/>
              </a:ext>
            </a:extLst>
          </p:cNvPr>
          <p:cNvSpPr>
            <a:spLocks noGrp="1"/>
          </p:cNvSpPr>
          <p:nvPr/>
        </p:nvSpPr>
        <p:spPr>
          <a:xfrm>
            <a:off x="6896100" y="4410075"/>
            <a:ext cx="1276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86604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ПРЕДВАРИТЕЛЬНАЯ ВЫДЕРЖКА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АЛДЫН АЛА ҰСТАУ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0645D7A4-4090-4494-867E-DD884695BE0D}"/>
              </a:ext>
            </a:extLst>
          </p:cNvPr>
          <p:cNvSpPr>
            <a:spLocks noGrp="1"/>
          </p:cNvSpPr>
          <p:nvPr/>
        </p:nvSpPr>
        <p:spPr>
          <a:xfrm>
            <a:off x="8229600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8C8B9987-FAE7-4CCD-9733-CCB11680E840}"/>
              </a:ext>
            </a:extLst>
          </p:cNvPr>
          <p:cNvSpPr>
            <a:spLocks noGrp="1"/>
          </p:cNvSpPr>
          <p:nvPr/>
        </p:nvSpPr>
        <p:spPr>
          <a:xfrm>
            <a:off x="8324850" y="4333875"/>
            <a:ext cx="1352550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3BC472F-CBC2-41CF-B4C1-C847CCCC524A}"/>
              </a:ext>
            </a:extLst>
          </p:cNvPr>
          <p:cNvSpPr>
            <a:spLocks noGrp="1"/>
          </p:cNvSpPr>
          <p:nvPr/>
        </p:nvSpPr>
        <p:spPr>
          <a:xfrm>
            <a:off x="8362950" y="4410075"/>
            <a:ext cx="1276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75782" lnSpcReduction="20000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НАГРЕВ И ВЫДЕРЖКА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ҚЫЗДЫРУ ЖӘНЕ ҰСТАУ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EFEB393B-CDD8-4EE7-8453-4832576EA646}"/>
              </a:ext>
            </a:extLst>
          </p:cNvPr>
          <p:cNvSpPr>
            <a:spLocks noGrp="1"/>
          </p:cNvSpPr>
          <p:nvPr/>
        </p:nvSpPr>
        <p:spPr>
          <a:xfrm>
            <a:off x="9696450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A8121E21-0FE0-4188-98E9-FEE6C1DBEA25}"/>
              </a:ext>
            </a:extLst>
          </p:cNvPr>
          <p:cNvSpPr>
            <a:spLocks noGrp="1"/>
          </p:cNvSpPr>
          <p:nvPr/>
        </p:nvSpPr>
        <p:spPr>
          <a:xfrm>
            <a:off x="9791700" y="4333875"/>
            <a:ext cx="1352550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8279E00-9B6D-49E2-A8B1-3FF65B578B28}"/>
              </a:ext>
            </a:extLst>
          </p:cNvPr>
          <p:cNvSpPr>
            <a:spLocks noGrp="1"/>
          </p:cNvSpPr>
          <p:nvPr/>
        </p:nvSpPr>
        <p:spPr>
          <a:xfrm>
            <a:off x="9829800" y="4410075"/>
            <a:ext cx="1276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ОХЛАЖДЕНИЕ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САЛҚЫНДАТУ</a:t>
            </a:r>
          </a:p>
        </p:txBody>
      </p:sp>
    </p:spTree>
    <p:extLst>
      <p:ext uri="{BB962C8B-B14F-4D97-AF65-F5344CB8AC3E}">
        <p14:creationId xmlns:p14="http://schemas.microsoft.com/office/powerpoint/2010/main" val="117907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1F7C474-E98A-4F89-966D-1788C75349C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BDE2E1-E1CC-49AA-B9F5-CDFB69F35DCB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23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58CFBA7-AB95-4A9A-A40A-2313B367B64B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Жедел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қатаю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тәуекелдері</a:t>
            </a:r>
            <a:r>
              <a:rPr lang="ru-RU" sz="2800" dirty="0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/</a:t>
            </a:r>
            <a:r>
              <a:rPr sz="2550" b="1" dirty="0" err="1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Риски</a:t>
            </a:r>
            <a:r>
              <a:rPr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ускоренного</a:t>
            </a:r>
            <a:r>
              <a:rPr sz="255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твердения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403D247-6CDD-431B-9630-DDC64D31B21A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1FC8FA1-5E34-463A-AAE8-B0A5FA405E59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7B71D66-DB7F-4242-803E-166CEB395D5F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6E0AD7B-4542-4B08-B186-3E5B48E17BCD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F6B20D6-0EEC-4CD7-9BAF-99A9B67AA2BA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Слишком быстрый нагрев повышает внутреннее давление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Температурные перепады вызывают деформации и трещины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Пересушивание ухудшает гидратацию поверхности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Режим требует контроля температуры бетона и среды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A77DDFE-6811-4E1F-839D-D46E7017A5A1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Өте жылдам қыздыру ішкі қысымды арттырады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Температура айырмасы деформация мен жарық туғызады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Кеуіп кету беткі қабат гидратациясын нашарлатады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Режим бетон мен орта температурасын бақылауды қажет етеді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19E372C-3864-4BBF-B589-C23280AF5F4B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A937D023-82C9-41B2-8659-D91C7208D256}"/>
              </a:ext>
            </a:extLst>
          </p:cNvPr>
          <p:cNvSpPr>
            <a:spLocks noGrp="1"/>
          </p:cNvSpPr>
          <p:nvPr/>
        </p:nvSpPr>
        <p:spPr>
          <a:xfrm>
            <a:off x="7143750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09A3790-A84A-448E-AB76-B245D2865037}"/>
              </a:ext>
            </a:extLst>
          </p:cNvPr>
          <p:cNvSpPr>
            <a:spLocks noGrp="1"/>
          </p:cNvSpPr>
          <p:nvPr/>
        </p:nvSpPr>
        <p:spPr>
          <a:xfrm>
            <a:off x="7219950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8958" lnSpcReduction="10000"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БЫСТРЫЙ НАГРЕВ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ЖЫЛДАМ ҚЫЗУ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85D0D7C4-1705-47B9-A902-064B12D53877}"/>
              </a:ext>
            </a:extLst>
          </p:cNvPr>
          <p:cNvSpPr>
            <a:spLocks noGrp="1"/>
          </p:cNvSpPr>
          <p:nvPr/>
        </p:nvSpPr>
        <p:spPr>
          <a:xfrm>
            <a:off x="9001125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325D1D8-00A8-4FDB-9BC4-ABC81691AD14}"/>
              </a:ext>
            </a:extLst>
          </p:cNvPr>
          <p:cNvSpPr>
            <a:spLocks noGrp="1"/>
          </p:cNvSpPr>
          <p:nvPr/>
        </p:nvSpPr>
        <p:spPr>
          <a:xfrm>
            <a:off x="9077325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ПЕРЕПАД T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 АЙЫРМАСЫ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9342A2AC-EAB3-47C7-BF77-A7DFF514A3A3}"/>
              </a:ext>
            </a:extLst>
          </p:cNvPr>
          <p:cNvSpPr>
            <a:spLocks noGrp="1"/>
          </p:cNvSpPr>
          <p:nvPr/>
        </p:nvSpPr>
        <p:spPr>
          <a:xfrm>
            <a:off x="7143750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8A7B6B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198A60F-7751-4AE5-A345-FE1A5A4CE810}"/>
              </a:ext>
            </a:extLst>
          </p:cNvPr>
          <p:cNvSpPr>
            <a:spLocks noGrp="1"/>
          </p:cNvSpPr>
          <p:nvPr/>
        </p:nvSpPr>
        <p:spPr>
          <a:xfrm>
            <a:off x="7219950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8958" lnSpcReduction="10000"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ПЕРЕСУШИВАНИЕ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КЕБУ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752E72D3-429D-4B73-952B-58BFF06A791F}"/>
              </a:ext>
            </a:extLst>
          </p:cNvPr>
          <p:cNvSpPr>
            <a:spLocks noGrp="1"/>
          </p:cNvSpPr>
          <p:nvPr/>
        </p:nvSpPr>
        <p:spPr>
          <a:xfrm>
            <a:off x="9001125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88487CB-244C-4C95-8A26-10230B9F5656}"/>
              </a:ext>
            </a:extLst>
          </p:cNvPr>
          <p:cNvSpPr>
            <a:spLocks noGrp="1"/>
          </p:cNvSpPr>
          <p:nvPr/>
        </p:nvSpPr>
        <p:spPr>
          <a:xfrm>
            <a:off x="9077325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ТРЕЩИНЫ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ЖАРЫҚТАР</a:t>
            </a:r>
          </a:p>
        </p:txBody>
      </p:sp>
    </p:spTree>
    <p:extLst>
      <p:ext uri="{BB962C8B-B14F-4D97-AF65-F5344CB8AC3E}">
        <p14:creationId xmlns:p14="http://schemas.microsoft.com/office/powerpoint/2010/main" val="1278229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80492D-33B9-4358-9309-60E128D8164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F43B484-FCDD-4368-967F-730D21E6AC2D}"/>
              </a:ext>
            </a:extLst>
          </p:cNvPr>
          <p:cNvSpPr>
            <a:spLocks noGrp="1"/>
          </p:cNvSpPr>
          <p:nvPr/>
        </p:nvSpPr>
        <p:spPr>
          <a:xfrm>
            <a:off x="704850" y="1524000"/>
            <a:ext cx="1028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2500"/>
          </a:bodyPr>
          <a:lstStyle>
            <a:defPPr algn="l">
              <a:defRPr sz="32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2175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Сапаны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бақылау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технологиялық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сұлбалар</a:t>
            </a:r>
            <a:endParaRPr lang="ru-RU" sz="3600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D1E4242-E201-4978-A54B-B521A79D9C58}"/>
              </a:ext>
            </a:extLst>
          </p:cNvPr>
          <p:cNvSpPr>
            <a:spLocks noGrp="1"/>
          </p:cNvSpPr>
          <p:nvPr/>
        </p:nvSpPr>
        <p:spPr>
          <a:xfrm>
            <a:off x="704850" y="2667000"/>
            <a:ext cx="1000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175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2175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endParaRPr sz="2175" b="0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48B27CC-A6FC-45A2-A46A-6FCCCB11CC92}"/>
              </a:ext>
            </a:extLst>
          </p:cNvPr>
          <p:cNvSpPr>
            <a:spLocks noGrp="1"/>
          </p:cNvSpPr>
          <p:nvPr/>
        </p:nvSpPr>
        <p:spPr>
          <a:xfrm>
            <a:off x="704850" y="4095750"/>
            <a:ext cx="9048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650" b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650" b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defRPr>
            </a:pPr>
            <a:endParaRPr sz="1650" b="0" dirty="0">
              <a:solidFill>
                <a:srgbClr val="C7D8E2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05F9F4C-507B-4C85-A971-5BDD1C5A6548}"/>
              </a:ext>
            </a:extLst>
          </p:cNvPr>
          <p:cNvSpPr>
            <a:spLocks noGrp="1"/>
          </p:cNvSpPr>
          <p:nvPr/>
        </p:nvSpPr>
        <p:spPr>
          <a:xfrm>
            <a:off x="10668000" y="5905500"/>
            <a:ext cx="857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085667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80A614C-A2A1-464E-AE1C-839CC44EE77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7A90F4-6276-4306-9F93-348A082AB94A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FC8D174-6D2B-4806-91D2-ED3F9BB8C90B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Сапаны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бақылау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жүйесі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ABCA5B1-2FEF-4E20-9FC2-B085862C5CC4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F32078-D6BE-46DD-A519-D772A243C89C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16C7571-12F8-4935-ACDA-CAD149A45BC7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D722464-66BE-4592-84B9-BD1B265D39EA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3248F15-6380-4E3E-9BC9-2DCABCD0DDC2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Входной контроль подтверждает качество материалов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Операционный контроль сопровождает каждую технологическую стадию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Приёмочный контроль оценивает готовое изделие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Документация связывает результат с партией и режимом производства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54604B7-323D-4210-A328-28D6B1FA9760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Кіріс бақылау материалдар сапасын растайды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Операциялық бақылау әр технологиялық кезеңді сүйемелдейді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Қабылдау бақылауы дайын бұйымды бағалайды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Құжаттама нәтижені партия және өндіріс режимімен байланыстырады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3F9A77-2C60-4368-8E72-3CE4BD38DD13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EE38773D-6179-43F7-A730-5B8603CF5D7F}"/>
              </a:ext>
            </a:extLst>
          </p:cNvPr>
          <p:cNvSpPr>
            <a:spLocks noGrp="1"/>
          </p:cNvSpPr>
          <p:nvPr/>
        </p:nvSpPr>
        <p:spPr>
          <a:xfrm>
            <a:off x="7000875" y="4476750"/>
            <a:ext cx="1289050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3C51CF4-C439-4AFC-9DF9-E704BD546ED7}"/>
              </a:ext>
            </a:extLst>
          </p:cNvPr>
          <p:cNvSpPr>
            <a:spLocks noGrp="1"/>
          </p:cNvSpPr>
          <p:nvPr/>
        </p:nvSpPr>
        <p:spPr>
          <a:xfrm>
            <a:off x="7038975" y="4552950"/>
            <a:ext cx="1212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ВХОДНОЙ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КІРІС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79F99288-5CA8-48B0-98E3-6E84CE349230}"/>
              </a:ext>
            </a:extLst>
          </p:cNvPr>
          <p:cNvSpPr>
            <a:spLocks noGrp="1"/>
          </p:cNvSpPr>
          <p:nvPr/>
        </p:nvSpPr>
        <p:spPr>
          <a:xfrm>
            <a:off x="8308975" y="4686300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29BB6E94-DD4A-4D25-88AE-7601C0097F02}"/>
              </a:ext>
            </a:extLst>
          </p:cNvPr>
          <p:cNvSpPr>
            <a:spLocks noGrp="1"/>
          </p:cNvSpPr>
          <p:nvPr/>
        </p:nvSpPr>
        <p:spPr>
          <a:xfrm>
            <a:off x="8404225" y="4476750"/>
            <a:ext cx="1289050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4ABDBC3-7632-4749-8326-0DA9590B65C3}"/>
              </a:ext>
            </a:extLst>
          </p:cNvPr>
          <p:cNvSpPr>
            <a:spLocks noGrp="1"/>
          </p:cNvSpPr>
          <p:nvPr/>
        </p:nvSpPr>
        <p:spPr>
          <a:xfrm>
            <a:off x="8442325" y="4552950"/>
            <a:ext cx="1212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1270" lnSpcReduction="10000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ОПЕРАЦИОННЫЙ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ОПЕРАЦИЯЛЫҚ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5B657347-A0DE-4B58-849D-2568C34744F5}"/>
              </a:ext>
            </a:extLst>
          </p:cNvPr>
          <p:cNvSpPr>
            <a:spLocks noGrp="1"/>
          </p:cNvSpPr>
          <p:nvPr/>
        </p:nvSpPr>
        <p:spPr>
          <a:xfrm>
            <a:off x="9712325" y="4686300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B247C4F9-2EEB-4485-8828-7E082BA58212}"/>
              </a:ext>
            </a:extLst>
          </p:cNvPr>
          <p:cNvSpPr>
            <a:spLocks noGrp="1"/>
          </p:cNvSpPr>
          <p:nvPr/>
        </p:nvSpPr>
        <p:spPr>
          <a:xfrm>
            <a:off x="9807575" y="4476750"/>
            <a:ext cx="1289050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382AA1C-46C4-4027-9656-EEB5F80D54BB}"/>
              </a:ext>
            </a:extLst>
          </p:cNvPr>
          <p:cNvSpPr>
            <a:spLocks noGrp="1"/>
          </p:cNvSpPr>
          <p:nvPr/>
        </p:nvSpPr>
        <p:spPr>
          <a:xfrm>
            <a:off x="9845675" y="4552950"/>
            <a:ext cx="1212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ПРИЁМОЧНЫЙ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ҚАБЫЛДАУ</a:t>
            </a:r>
          </a:p>
        </p:txBody>
      </p:sp>
    </p:spTree>
    <p:extLst>
      <p:ext uri="{BB962C8B-B14F-4D97-AF65-F5344CB8AC3E}">
        <p14:creationId xmlns:p14="http://schemas.microsoft.com/office/powerpoint/2010/main" val="1811237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44C403D-8CF5-41CF-967F-BBF7D94842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A7A0C46-E119-4552-86B3-56837A713BF1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DFA1E78-A963-4DB7-B214-9DC0562339F6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Материалдардың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кіріс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бақылауы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C65C680-42AF-4AA0-8B71-A7F3499B78DD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294BCB8-0856-4DA5-B691-95C126077DF0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86A0433-9146-4DA4-BF38-72F2DD38C913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92AAC4B-1835-4AB3-A8A5-9588BCCE0032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0596156-A60A-488D-9BF3-A67607B123B9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проверяют по документам и установленным показателям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Заполнители контролируют по зерновому составу, влажности и загрязнениям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Арматуру проверяют по классу, диаметру и состоянию поверхности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Вода и добавки должны соответствовать технологическим требованиям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288080E-CE39-4E88-9586-473B0C714957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құжаттары және белгіленген көрсеткіштер бойынша тексеріледі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Толтырғыштар түйірлік құрам, ылғал және ластану бойынша бақыланады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Арматура класы, диаметрі және бет күйі бойынша тексеріледі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Су мен қоспалар технологиялық талаптарға сәйкес болуы тиіс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592EC30-0DAA-4DFA-920C-39DB2EF06224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1429F575-4CFD-4795-84D3-D9A863E88AB3}"/>
              </a:ext>
            </a:extLst>
          </p:cNvPr>
          <p:cNvSpPr>
            <a:spLocks noGrp="1"/>
          </p:cNvSpPr>
          <p:nvPr/>
        </p:nvSpPr>
        <p:spPr>
          <a:xfrm>
            <a:off x="7143750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A7ADB2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EDDD4E2-0335-46C7-8170-5C673ACB0DEB}"/>
              </a:ext>
            </a:extLst>
          </p:cNvPr>
          <p:cNvSpPr>
            <a:spLocks noGrp="1"/>
          </p:cNvSpPr>
          <p:nvPr/>
        </p:nvSpPr>
        <p:spPr>
          <a:xfrm>
            <a:off x="7219950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ЦЕМЕНТ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ЦЕМЕНТ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887FFE00-77E7-420C-899F-408FEAEB4760}"/>
              </a:ext>
            </a:extLst>
          </p:cNvPr>
          <p:cNvSpPr>
            <a:spLocks noGrp="1"/>
          </p:cNvSpPr>
          <p:nvPr/>
        </p:nvSpPr>
        <p:spPr>
          <a:xfrm>
            <a:off x="9001125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8A7B6B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1DD9483-E0CE-4F89-B492-268DD943ACCD}"/>
              </a:ext>
            </a:extLst>
          </p:cNvPr>
          <p:cNvSpPr>
            <a:spLocks noGrp="1"/>
          </p:cNvSpPr>
          <p:nvPr/>
        </p:nvSpPr>
        <p:spPr>
          <a:xfrm>
            <a:off x="9077325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ЗАПОЛНИТЕЛИ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ТОЛТЫРҒЫШ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5966C18B-7262-49B4-9C96-3B7C6ED96A0F}"/>
              </a:ext>
            </a:extLst>
          </p:cNvPr>
          <p:cNvSpPr>
            <a:spLocks noGrp="1"/>
          </p:cNvSpPr>
          <p:nvPr/>
        </p:nvSpPr>
        <p:spPr>
          <a:xfrm>
            <a:off x="7143750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48A21DF-1D70-41B9-956F-E9E09F65FA00}"/>
              </a:ext>
            </a:extLst>
          </p:cNvPr>
          <p:cNvSpPr>
            <a:spLocks noGrp="1"/>
          </p:cNvSpPr>
          <p:nvPr/>
        </p:nvSpPr>
        <p:spPr>
          <a:xfrm>
            <a:off x="7219950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АРМАТУРА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АРМАТУРА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37867CED-8E5B-408A-86CE-1AA97E0F602E}"/>
              </a:ext>
            </a:extLst>
          </p:cNvPr>
          <p:cNvSpPr>
            <a:spLocks noGrp="1"/>
          </p:cNvSpPr>
          <p:nvPr/>
        </p:nvSpPr>
        <p:spPr>
          <a:xfrm>
            <a:off x="9001125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CC5980E-24F4-4EBA-A8C0-0845A405C571}"/>
              </a:ext>
            </a:extLst>
          </p:cNvPr>
          <p:cNvSpPr>
            <a:spLocks noGrp="1"/>
          </p:cNvSpPr>
          <p:nvPr/>
        </p:nvSpPr>
        <p:spPr>
          <a:xfrm>
            <a:off x="9077325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8958" lnSpcReduction="10000"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ВОДА И ДОБАВКИ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СУ ЖӘНЕ ҚОСПА</a:t>
            </a:r>
          </a:p>
        </p:txBody>
      </p:sp>
    </p:spTree>
    <p:extLst>
      <p:ext uri="{BB962C8B-B14F-4D97-AF65-F5344CB8AC3E}">
        <p14:creationId xmlns:p14="http://schemas.microsoft.com/office/powerpoint/2010/main" val="332206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645FF3B7-079E-41DB-9A04-33D7C486843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08C4182-1177-4BBB-A5AB-591D435BFBD2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5238"/>
          </a:bodyPr>
          <a:lstStyle>
            <a:def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890B7B7-CAE9-4756-A801-57D0667C20C2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F91CBB-78C7-4151-8273-C6B9145344E7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қоспасын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бақылау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0EED7AC-E50F-45CA-8F65-360DABCCF828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9068FA7-C811-4B33-8DA8-A8CC297E3253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FD03EBB-48EB-4C3B-B498-5418AABB95DB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23C123C-8032-4317-9D79-610A1EDA27F3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D1C5F15-EF84-444C-B455-A1B6C2F12593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Проверяют удобоукладываемость и температуру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Плотность помогает оценить выход и стабильность состава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Воздухосодержание контролируют при установленных требованиях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Пробу связывают со временем, смесителем и формой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1BDDFEC-0064-4D18-B9BF-14C7A1151A06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Төсемділік пен температура тексеріледі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Тығыздық шығым мен құрам тұрақтылығын бағалауға көмектеседі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Белгіленген талаптарда ауа мөлшері бақыланады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Сынама уақыты, араластырғышы және қалпымен байланыстырылады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9439BC3-BE92-4F55-B590-5BEF7259B834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B7DE924-6E61-4839-8CBD-94D8ECEFB955}"/>
              </a:ext>
            </a:extLst>
          </p:cNvPr>
          <p:cNvSpPr>
            <a:spLocks noGrp="1"/>
          </p:cNvSpPr>
          <p:nvPr/>
        </p:nvSpPr>
        <p:spPr>
          <a:xfrm>
            <a:off x="6858000" y="1952625"/>
            <a:ext cx="2143125" cy="70485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06486F9-25E3-46FE-8AC3-78B6201AD251}"/>
              </a:ext>
            </a:extLst>
          </p:cNvPr>
          <p:cNvSpPr>
            <a:spLocks noGrp="1"/>
          </p:cNvSpPr>
          <p:nvPr/>
        </p:nvSpPr>
        <p:spPr>
          <a:xfrm>
            <a:off x="6896100" y="19907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Показатель / Көрсеткіш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F9ED42-90EB-4C16-8056-2B829A5BF22C}"/>
              </a:ext>
            </a:extLst>
          </p:cNvPr>
          <p:cNvSpPr>
            <a:spLocks noGrp="1"/>
          </p:cNvSpPr>
          <p:nvPr/>
        </p:nvSpPr>
        <p:spPr>
          <a:xfrm>
            <a:off x="9001125" y="1952625"/>
            <a:ext cx="2143125" cy="70485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9C7480-16FF-46FF-BDD5-358577303870}"/>
              </a:ext>
            </a:extLst>
          </p:cNvPr>
          <p:cNvSpPr>
            <a:spLocks noGrp="1"/>
          </p:cNvSpPr>
          <p:nvPr/>
        </p:nvSpPr>
        <p:spPr>
          <a:xfrm>
            <a:off x="9039225" y="19907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Назначение / Мақсат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20FC6BE-8B78-4CEB-9FBD-1EE63B613112}"/>
              </a:ext>
            </a:extLst>
          </p:cNvPr>
          <p:cNvSpPr>
            <a:spLocks noGrp="1"/>
          </p:cNvSpPr>
          <p:nvPr/>
        </p:nvSpPr>
        <p:spPr>
          <a:xfrm>
            <a:off x="6858000" y="2657475"/>
            <a:ext cx="2143125" cy="7048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2215019-D9FB-43A3-A985-F2A18CF7FEE6}"/>
              </a:ext>
            </a:extLst>
          </p:cNvPr>
          <p:cNvSpPr>
            <a:spLocks noGrp="1"/>
          </p:cNvSpPr>
          <p:nvPr/>
        </p:nvSpPr>
        <p:spPr>
          <a:xfrm>
            <a:off x="6896100" y="269557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Подвижность / Жылжымалылық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750CCE6-DD06-43FA-95FD-7C3DB6997224}"/>
              </a:ext>
            </a:extLst>
          </p:cNvPr>
          <p:cNvSpPr>
            <a:spLocks noGrp="1"/>
          </p:cNvSpPr>
          <p:nvPr/>
        </p:nvSpPr>
        <p:spPr>
          <a:xfrm>
            <a:off x="9001125" y="2657475"/>
            <a:ext cx="2143125" cy="7048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B7D9818-3BA7-47DD-ADAE-0A0DFEBDA14E}"/>
              </a:ext>
            </a:extLst>
          </p:cNvPr>
          <p:cNvSpPr>
            <a:spLocks noGrp="1"/>
          </p:cNvSpPr>
          <p:nvPr/>
        </p:nvSpPr>
        <p:spPr>
          <a:xfrm>
            <a:off x="9039225" y="269557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формование / қалыптау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69E8D40-09F7-44BB-916C-A6AA29B7234E}"/>
              </a:ext>
            </a:extLst>
          </p:cNvPr>
          <p:cNvSpPr>
            <a:spLocks noGrp="1"/>
          </p:cNvSpPr>
          <p:nvPr/>
        </p:nvSpPr>
        <p:spPr>
          <a:xfrm>
            <a:off x="6858000" y="3362325"/>
            <a:ext cx="2143125" cy="7048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1DDF13F-17DB-4803-AC78-EDD6A29012B7}"/>
              </a:ext>
            </a:extLst>
          </p:cNvPr>
          <p:cNvSpPr>
            <a:spLocks noGrp="1"/>
          </p:cNvSpPr>
          <p:nvPr/>
        </p:nvSpPr>
        <p:spPr>
          <a:xfrm>
            <a:off x="6896100" y="34004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Температура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C596910-C681-40BB-9F27-9C546EE7D337}"/>
              </a:ext>
            </a:extLst>
          </p:cNvPr>
          <p:cNvSpPr>
            <a:spLocks noGrp="1"/>
          </p:cNvSpPr>
          <p:nvPr/>
        </p:nvSpPr>
        <p:spPr>
          <a:xfrm>
            <a:off x="9001125" y="3362325"/>
            <a:ext cx="2143125" cy="7048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FA38322-9CEB-4FD0-AF7E-CA963ADDE742}"/>
              </a:ext>
            </a:extLst>
          </p:cNvPr>
          <p:cNvSpPr>
            <a:spLocks noGrp="1"/>
          </p:cNvSpPr>
          <p:nvPr/>
        </p:nvSpPr>
        <p:spPr>
          <a:xfrm>
            <a:off x="9039225" y="34004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режим / режим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ECFB761-E9A8-4C82-81D4-D400F0630656}"/>
              </a:ext>
            </a:extLst>
          </p:cNvPr>
          <p:cNvSpPr>
            <a:spLocks noGrp="1"/>
          </p:cNvSpPr>
          <p:nvPr/>
        </p:nvSpPr>
        <p:spPr>
          <a:xfrm>
            <a:off x="6858000" y="4067175"/>
            <a:ext cx="2143125" cy="7048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B23DE12-3B1A-41FD-9962-E6222A5C1C20}"/>
              </a:ext>
            </a:extLst>
          </p:cNvPr>
          <p:cNvSpPr>
            <a:spLocks noGrp="1"/>
          </p:cNvSpPr>
          <p:nvPr/>
        </p:nvSpPr>
        <p:spPr>
          <a:xfrm>
            <a:off x="6896100" y="410527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Плотность / Тығыздық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33047A2-A9F4-4C7C-88AC-D8F73ED775D7}"/>
              </a:ext>
            </a:extLst>
          </p:cNvPr>
          <p:cNvSpPr>
            <a:spLocks noGrp="1"/>
          </p:cNvSpPr>
          <p:nvPr/>
        </p:nvSpPr>
        <p:spPr>
          <a:xfrm>
            <a:off x="9001125" y="4067175"/>
            <a:ext cx="2143125" cy="7048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1EA6B8C-1926-4DE7-9648-F09B1D7BABB1}"/>
              </a:ext>
            </a:extLst>
          </p:cNvPr>
          <p:cNvSpPr>
            <a:spLocks noGrp="1"/>
          </p:cNvSpPr>
          <p:nvPr/>
        </p:nvSpPr>
        <p:spPr>
          <a:xfrm>
            <a:off x="9039225" y="410527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стабильность / тұрақтылық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6E07175-C383-4BD0-8E8C-3604BB11460E}"/>
              </a:ext>
            </a:extLst>
          </p:cNvPr>
          <p:cNvSpPr>
            <a:spLocks noGrp="1"/>
          </p:cNvSpPr>
          <p:nvPr/>
        </p:nvSpPr>
        <p:spPr>
          <a:xfrm>
            <a:off x="6858000" y="4772025"/>
            <a:ext cx="2143125" cy="7048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E45B31F-F01C-4BB3-AD04-7669B7A7202D}"/>
              </a:ext>
            </a:extLst>
          </p:cNvPr>
          <p:cNvSpPr>
            <a:spLocks noGrp="1"/>
          </p:cNvSpPr>
          <p:nvPr/>
        </p:nvSpPr>
        <p:spPr>
          <a:xfrm>
            <a:off x="6896100" y="48101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Воздух / Ауа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C12FBF9-0A6F-4495-9430-4C4AC6D6D9C3}"/>
              </a:ext>
            </a:extLst>
          </p:cNvPr>
          <p:cNvSpPr>
            <a:spLocks noGrp="1"/>
          </p:cNvSpPr>
          <p:nvPr/>
        </p:nvSpPr>
        <p:spPr>
          <a:xfrm>
            <a:off x="9001125" y="4772025"/>
            <a:ext cx="2143125" cy="7048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D47680ED-E8E8-4CCF-A336-8CB8F9903DD2}"/>
              </a:ext>
            </a:extLst>
          </p:cNvPr>
          <p:cNvSpPr>
            <a:spLocks noGrp="1"/>
          </p:cNvSpPr>
          <p:nvPr/>
        </p:nvSpPr>
        <p:spPr>
          <a:xfrm>
            <a:off x="9039225" y="48101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долговечность / ұзақ мерзім</a:t>
            </a:r>
          </a:p>
        </p:txBody>
      </p:sp>
    </p:spTree>
    <p:extLst>
      <p:ext uri="{BB962C8B-B14F-4D97-AF65-F5344CB8AC3E}">
        <p14:creationId xmlns:p14="http://schemas.microsoft.com/office/powerpoint/2010/main" val="151418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3647DBA-75FE-43A6-A46B-42A86B70FEB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90516A-1602-49F1-9561-A8F3681AFE9E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5238"/>
          </a:bodyPr>
          <a:lstStyle>
            <a:def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4D55C2A-4D3E-4A67-9EC6-9D34F3AB5A5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E9EEA7-7678-4F42-97BB-C2BD403ABFBF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Арматуралауды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бақылау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B633DE1-00F5-4ECF-889C-A33460FD04CE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BE3521-E6A8-4A2A-B420-74F3E1ADCC84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1981611-8B29-4F24-AA57-A365C018E940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24381E-E573-444F-A6EF-69DBB503AD49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B67CF13-D19F-43DE-9839-737EE4668EC2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Проверяют диаметр, количество и шаг стержней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Контролируют сварные соединения и анкеровку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Фиксируют положение закладных деталей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Защитный слой проверяют до и после формования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2CBC99F-671D-420D-A57D-B6D911EE281B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Өзектердің диаметрі, саны және қадамы тексеріледі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Дәнекер қосылыстар мен анкерлеу бақыланады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Салынбалы бөлшектердің орны бекітіледі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Қорғаныш қабаты қалыптауға дейін және кейін тексеріледі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F32620E-E3E5-4DCF-B9F5-6EE499B3EEA9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0F9B316-A9EE-45F6-905C-4D634650E644}"/>
              </a:ext>
            </a:extLst>
          </p:cNvPr>
          <p:cNvSpPr>
            <a:spLocks noGrp="1"/>
          </p:cNvSpPr>
          <p:nvPr/>
        </p:nvSpPr>
        <p:spPr>
          <a:xfrm>
            <a:off x="7239000" y="2286000"/>
            <a:ext cx="3333750" cy="2381250"/>
          </a:xfrm>
          <a:prstGeom prst="rect">
            <a:avLst/>
          </a:prstGeom>
          <a:solidFill>
            <a:srgbClr val="EAF2F5"/>
          </a:solidFill>
          <a:ln w="10478">
            <a:solidFill>
              <a:srgbClr val="52606D"/>
            </a:solidFill>
            <a:prstDash val="solid"/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088C60B-A967-4BF0-9B4F-CD59CBFFEED0}"/>
              </a:ext>
            </a:extLst>
          </p:cNvPr>
          <p:cNvSpPr>
            <a:spLocks noGrp="1"/>
          </p:cNvSpPr>
          <p:nvPr/>
        </p:nvSpPr>
        <p:spPr>
          <a:xfrm>
            <a:off x="7620000" y="2571750"/>
            <a:ext cx="28575" cy="1619250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878772E5-BED4-4B42-992E-8EFA11FB2FCC}"/>
              </a:ext>
            </a:extLst>
          </p:cNvPr>
          <p:cNvSpPr>
            <a:spLocks noGrp="1"/>
          </p:cNvSpPr>
          <p:nvPr/>
        </p:nvSpPr>
        <p:spPr>
          <a:xfrm>
            <a:off x="7505700" y="2428875"/>
            <a:ext cx="247650" cy="247650"/>
          </a:xfrm>
          <a:prstGeom prst="ellipse">
            <a:avLst/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05529B4-B00C-41C6-94F4-C52873C4075B}"/>
              </a:ext>
            </a:extLst>
          </p:cNvPr>
          <p:cNvSpPr>
            <a:spLocks noGrp="1"/>
          </p:cNvSpPr>
          <p:nvPr/>
        </p:nvSpPr>
        <p:spPr>
          <a:xfrm>
            <a:off x="8382000" y="2571750"/>
            <a:ext cx="28575" cy="1619250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B129FAA-EE30-4E02-A49F-878C5B2AA88C}"/>
              </a:ext>
            </a:extLst>
          </p:cNvPr>
          <p:cNvSpPr>
            <a:spLocks noGrp="1"/>
          </p:cNvSpPr>
          <p:nvPr/>
        </p:nvSpPr>
        <p:spPr>
          <a:xfrm>
            <a:off x="8267700" y="2428875"/>
            <a:ext cx="247650" cy="247650"/>
          </a:xfrm>
          <a:prstGeom prst="ellipse">
            <a:avLst/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45D7E4FC-75B7-4995-A29B-711490EDC511}"/>
              </a:ext>
            </a:extLst>
          </p:cNvPr>
          <p:cNvSpPr>
            <a:spLocks noGrp="1"/>
          </p:cNvSpPr>
          <p:nvPr/>
        </p:nvSpPr>
        <p:spPr>
          <a:xfrm>
            <a:off x="9144000" y="2571750"/>
            <a:ext cx="28575" cy="1619250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B49654EA-0028-4853-A951-8681CEE89430}"/>
              </a:ext>
            </a:extLst>
          </p:cNvPr>
          <p:cNvSpPr>
            <a:spLocks noGrp="1"/>
          </p:cNvSpPr>
          <p:nvPr/>
        </p:nvSpPr>
        <p:spPr>
          <a:xfrm>
            <a:off x="9029700" y="2428875"/>
            <a:ext cx="247650" cy="247650"/>
          </a:xfrm>
          <a:prstGeom prst="ellipse">
            <a:avLst/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60B107EE-1DB5-4823-96C8-CD40BBCA4457}"/>
              </a:ext>
            </a:extLst>
          </p:cNvPr>
          <p:cNvSpPr>
            <a:spLocks noGrp="1"/>
          </p:cNvSpPr>
          <p:nvPr/>
        </p:nvSpPr>
        <p:spPr>
          <a:xfrm>
            <a:off x="9906000" y="2571750"/>
            <a:ext cx="28575" cy="1619250"/>
          </a:xfrm>
          <a:prstGeom prst="lin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041F8165-A67F-459E-9E27-831C61F8D755}"/>
              </a:ext>
            </a:extLst>
          </p:cNvPr>
          <p:cNvSpPr>
            <a:spLocks noGrp="1"/>
          </p:cNvSpPr>
          <p:nvPr/>
        </p:nvSpPr>
        <p:spPr>
          <a:xfrm>
            <a:off x="9791700" y="2428875"/>
            <a:ext cx="247650" cy="247650"/>
          </a:xfrm>
          <a:prstGeom prst="ellipse">
            <a:avLst/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6893FB9-5AB4-4F44-B34B-3113B40ABC3E}"/>
              </a:ext>
            </a:extLst>
          </p:cNvPr>
          <p:cNvSpPr>
            <a:spLocks noGrp="1"/>
          </p:cNvSpPr>
          <p:nvPr/>
        </p:nvSpPr>
        <p:spPr>
          <a:xfrm>
            <a:off x="7239000" y="4953000"/>
            <a:ext cx="3333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85648" lnSpcReduction="10000"/>
          </a:bodyPr>
          <a:lstStyle>
            <a:defPPr algn="ctr">
              <a:def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шаг, положение, защитный слой</a:t>
            </a:r>
          </a:p>
          <a:p>
            <a:pPr algn="ctr">
              <a:def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қадам, орналасу, қорғаныш қабаты</a:t>
            </a:r>
          </a:p>
        </p:txBody>
      </p:sp>
    </p:spTree>
    <p:extLst>
      <p:ext uri="{BB962C8B-B14F-4D97-AF65-F5344CB8AC3E}">
        <p14:creationId xmlns:p14="http://schemas.microsoft.com/office/powerpoint/2010/main" val="6603203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DEB484C-0E07-4F5F-B1E2-1415A4CB386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DB3ED42-65D0-473D-BA54-B0099796F03A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5B126AB-3A3F-4D71-815C-F057132C9D3B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Дайын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бұйымды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бақылау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CBBAF83-7ADF-4C9F-A5B2-AFA7AF0D7806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02BDF27-B285-4890-A096-94153CC7B521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B067A7C-A623-44BD-AE95-18A511F7631D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B07B00-DB29-4756-AB99-0B565484E5A5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C236975-3A2D-489D-BAA4-121622C72548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Внешний осмотр выявляет трещины, сколы и раковины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Размеры и положение деталей сверяют с документацией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Прочность бетона подтверждают установленными методами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Маркировка обеспечивает идентификацию изделия и партии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B302A04-5972-4DEA-B7C6-6C3DA3852953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Сыртқы қарау жарық, сыну және қуыстарды анықтайды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Өлшемдер мен бөлшектер орны құжаттамамен салыстырылады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беріктігі белгіленген әдістермен расталады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Таңбалау бұйым мен партияны сәйкестендіреді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6B80B2A-F54C-4A67-9D9A-569692629139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B0C072C3-585C-4C2A-B155-480CFA2D647C}"/>
              </a:ext>
            </a:extLst>
          </p:cNvPr>
          <p:cNvSpPr>
            <a:spLocks noGrp="1"/>
          </p:cNvSpPr>
          <p:nvPr/>
        </p:nvSpPr>
        <p:spPr>
          <a:xfrm>
            <a:off x="7143750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BD7E5AA-58C7-4E67-9BEF-984A56F56E4F}"/>
              </a:ext>
            </a:extLst>
          </p:cNvPr>
          <p:cNvSpPr>
            <a:spLocks noGrp="1"/>
          </p:cNvSpPr>
          <p:nvPr/>
        </p:nvSpPr>
        <p:spPr>
          <a:xfrm>
            <a:off x="7219950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ВНЕШНИЙ ВИД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СЫРТҚЫ ТҮР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27D87895-500A-4D40-8E29-4B7CF4D0A764}"/>
              </a:ext>
            </a:extLst>
          </p:cNvPr>
          <p:cNvSpPr>
            <a:spLocks noGrp="1"/>
          </p:cNvSpPr>
          <p:nvPr/>
        </p:nvSpPr>
        <p:spPr>
          <a:xfrm>
            <a:off x="9001125" y="2000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E58033D-92E9-4CDC-BC58-6331F98047B6}"/>
              </a:ext>
            </a:extLst>
          </p:cNvPr>
          <p:cNvSpPr>
            <a:spLocks noGrp="1"/>
          </p:cNvSpPr>
          <p:nvPr/>
        </p:nvSpPr>
        <p:spPr>
          <a:xfrm>
            <a:off x="9077325" y="2143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РАЗМЕРЫ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ӨЛШЕМДЕР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B02A8D8A-BD22-470A-A23D-9F4F4E7BB8E4}"/>
              </a:ext>
            </a:extLst>
          </p:cNvPr>
          <p:cNvSpPr>
            <a:spLocks noGrp="1"/>
          </p:cNvSpPr>
          <p:nvPr/>
        </p:nvSpPr>
        <p:spPr>
          <a:xfrm>
            <a:off x="7143750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438A5E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118A508-A130-49F4-BB4C-DFB32CBC5D13}"/>
              </a:ext>
            </a:extLst>
          </p:cNvPr>
          <p:cNvSpPr>
            <a:spLocks noGrp="1"/>
          </p:cNvSpPr>
          <p:nvPr/>
        </p:nvSpPr>
        <p:spPr>
          <a:xfrm>
            <a:off x="7219950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ПРОЧНОСТЬ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БЕРІКТІК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260F2712-EDF3-4577-A476-F73AE241B15B}"/>
              </a:ext>
            </a:extLst>
          </p:cNvPr>
          <p:cNvSpPr>
            <a:spLocks noGrp="1"/>
          </p:cNvSpPr>
          <p:nvPr/>
        </p:nvSpPr>
        <p:spPr>
          <a:xfrm>
            <a:off x="9001125" y="3143250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8C1AE91-F36D-4633-B35B-622F093981C7}"/>
              </a:ext>
            </a:extLst>
          </p:cNvPr>
          <p:cNvSpPr>
            <a:spLocks noGrp="1"/>
          </p:cNvSpPr>
          <p:nvPr/>
        </p:nvSpPr>
        <p:spPr>
          <a:xfrm>
            <a:off x="9077325" y="3286125"/>
            <a:ext cx="15144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МАРКИРОВКА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ТАҢБАЛАУ</a:t>
            </a:r>
          </a:p>
        </p:txBody>
      </p:sp>
    </p:spTree>
    <p:extLst>
      <p:ext uri="{BB962C8B-B14F-4D97-AF65-F5344CB8AC3E}">
        <p14:creationId xmlns:p14="http://schemas.microsoft.com/office/powerpoint/2010/main" val="1606476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3B72E7A4-9E72-431B-9EF4-7E96C3FCF1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4F85BA1-68EC-42D2-A6E3-81F258BC9F81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8E2BDF1-E6B7-4012-BF6E-0AA89B5276D0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77500" lnSpcReduction="20000"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Ақаулар</a:t>
            </a:r>
            <a:r>
              <a:rPr lang="ru-RU" sz="2800" dirty="0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олардың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себептері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36A5098-A22B-49C5-B256-4B948981CACC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422B0E8-A042-46FC-AC85-B6EC0F13E684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14E2EF1-0505-41D6-9002-47897D24C1DA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AB7B8D-84D3-4F90-B71D-958A474BD0B8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1C1A429-AB0A-46CF-B82A-5E2B984D023B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Раковины возникают при недостаточном уплотнении или негерметичной форме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Сколы связаны с ранней распалубкой или неосторожным перемещением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Трещины могут появиться из-за температурных и усадочных деформаций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Смещение арматуры нарушает защитный слой и расчётную работу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8167456-6CC7-4058-AC1E-05C082A628B8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Қуыстар жеткіліксіз тығыздау немесе қалып герметикалығының нашарлығынан пайда болады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Сынулар ерте қалыптан шығару немесе дұрыс емес тасымалдаумен байланысты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Жарықтар температуралық және шөгу деформацияларынан пайда болуы мүмкін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Арматура ығысуы қорғаныш қабаты мен есептік жұмысты бұзады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95354EF-BCC0-4482-9B1D-F0B3F13B06AA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4D321AB-9861-40C4-A2C8-A66046F0D711}"/>
              </a:ext>
            </a:extLst>
          </p:cNvPr>
          <p:cNvSpPr>
            <a:spLocks noGrp="1"/>
          </p:cNvSpPr>
          <p:nvPr/>
        </p:nvSpPr>
        <p:spPr>
          <a:xfrm>
            <a:off x="6858000" y="1952625"/>
            <a:ext cx="2143125" cy="70485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1731431-D4D7-486D-BF0F-CB2D0F12682A}"/>
              </a:ext>
            </a:extLst>
          </p:cNvPr>
          <p:cNvSpPr>
            <a:spLocks noGrp="1"/>
          </p:cNvSpPr>
          <p:nvPr/>
        </p:nvSpPr>
        <p:spPr>
          <a:xfrm>
            <a:off x="6896100" y="19907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Дефект / Ақау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B298D3C-AABF-4F1F-B7C3-622A36D23CF9}"/>
              </a:ext>
            </a:extLst>
          </p:cNvPr>
          <p:cNvSpPr>
            <a:spLocks noGrp="1"/>
          </p:cNvSpPr>
          <p:nvPr/>
        </p:nvSpPr>
        <p:spPr>
          <a:xfrm>
            <a:off x="9001125" y="1952625"/>
            <a:ext cx="2143125" cy="70485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6371BAD-C7D9-4CE9-B0C4-13D327D46EDC}"/>
              </a:ext>
            </a:extLst>
          </p:cNvPr>
          <p:cNvSpPr>
            <a:spLocks noGrp="1"/>
          </p:cNvSpPr>
          <p:nvPr/>
        </p:nvSpPr>
        <p:spPr>
          <a:xfrm>
            <a:off x="9039225" y="19907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Вероятная причина / Ықтимал себеп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098D3C6-810F-443C-9B18-374F753712AA}"/>
              </a:ext>
            </a:extLst>
          </p:cNvPr>
          <p:cNvSpPr>
            <a:spLocks noGrp="1"/>
          </p:cNvSpPr>
          <p:nvPr/>
        </p:nvSpPr>
        <p:spPr>
          <a:xfrm>
            <a:off x="6858000" y="2657475"/>
            <a:ext cx="2143125" cy="7048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DB6DBD0-75CE-4E5A-81E3-9070E497B08D}"/>
              </a:ext>
            </a:extLst>
          </p:cNvPr>
          <p:cNvSpPr>
            <a:spLocks noGrp="1"/>
          </p:cNvSpPr>
          <p:nvPr/>
        </p:nvSpPr>
        <p:spPr>
          <a:xfrm>
            <a:off x="6896100" y="269557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Раковины / Қуыстар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4B5EEE-7353-47EC-ADF7-44C546C5A4D8}"/>
              </a:ext>
            </a:extLst>
          </p:cNvPr>
          <p:cNvSpPr>
            <a:spLocks noGrp="1"/>
          </p:cNvSpPr>
          <p:nvPr/>
        </p:nvSpPr>
        <p:spPr>
          <a:xfrm>
            <a:off x="9001125" y="2657475"/>
            <a:ext cx="2143125" cy="7048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149F6A5-1795-4143-8E6F-B65626D46019}"/>
              </a:ext>
            </a:extLst>
          </p:cNvPr>
          <p:cNvSpPr>
            <a:spLocks noGrp="1"/>
          </p:cNvSpPr>
          <p:nvPr/>
        </p:nvSpPr>
        <p:spPr>
          <a:xfrm>
            <a:off x="9039225" y="269557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уплотнение / тығыздау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BD5875-5632-4CF7-8A12-CF498FBD8BE2}"/>
              </a:ext>
            </a:extLst>
          </p:cNvPr>
          <p:cNvSpPr>
            <a:spLocks noGrp="1"/>
          </p:cNvSpPr>
          <p:nvPr/>
        </p:nvSpPr>
        <p:spPr>
          <a:xfrm>
            <a:off x="6858000" y="3362325"/>
            <a:ext cx="2143125" cy="7048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AC2EF3B-93AD-4DC1-A4D0-221C3648D70B}"/>
              </a:ext>
            </a:extLst>
          </p:cNvPr>
          <p:cNvSpPr>
            <a:spLocks noGrp="1"/>
          </p:cNvSpPr>
          <p:nvPr/>
        </p:nvSpPr>
        <p:spPr>
          <a:xfrm>
            <a:off x="6896100" y="34004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Сколы / Сынулар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603804A-67AE-4950-A8D1-9A82C88E526B}"/>
              </a:ext>
            </a:extLst>
          </p:cNvPr>
          <p:cNvSpPr>
            <a:spLocks noGrp="1"/>
          </p:cNvSpPr>
          <p:nvPr/>
        </p:nvSpPr>
        <p:spPr>
          <a:xfrm>
            <a:off x="9001125" y="3362325"/>
            <a:ext cx="2143125" cy="7048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BBAA73F-CB83-4D0F-8B71-4A76D8CD17C5}"/>
              </a:ext>
            </a:extLst>
          </p:cNvPr>
          <p:cNvSpPr>
            <a:spLocks noGrp="1"/>
          </p:cNvSpPr>
          <p:nvPr/>
        </p:nvSpPr>
        <p:spPr>
          <a:xfrm>
            <a:off x="9039225" y="34004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распалубка / қалыптан шығару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5C181CD-C8E8-489D-AEA1-0827FCBF6371}"/>
              </a:ext>
            </a:extLst>
          </p:cNvPr>
          <p:cNvSpPr>
            <a:spLocks noGrp="1"/>
          </p:cNvSpPr>
          <p:nvPr/>
        </p:nvSpPr>
        <p:spPr>
          <a:xfrm>
            <a:off x="6858000" y="4067175"/>
            <a:ext cx="2143125" cy="7048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D3AE7C8-654C-469B-B33E-F29A1D40AAF7}"/>
              </a:ext>
            </a:extLst>
          </p:cNvPr>
          <p:cNvSpPr>
            <a:spLocks noGrp="1"/>
          </p:cNvSpPr>
          <p:nvPr/>
        </p:nvSpPr>
        <p:spPr>
          <a:xfrm>
            <a:off x="6896100" y="410527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Трещины / Жарықтар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8ADAECD-1F41-44A6-887F-0AA090020D41}"/>
              </a:ext>
            </a:extLst>
          </p:cNvPr>
          <p:cNvSpPr>
            <a:spLocks noGrp="1"/>
          </p:cNvSpPr>
          <p:nvPr/>
        </p:nvSpPr>
        <p:spPr>
          <a:xfrm>
            <a:off x="9001125" y="4067175"/>
            <a:ext cx="2143125" cy="7048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138B800F-00B7-4442-8D35-F89DFBFD122D}"/>
              </a:ext>
            </a:extLst>
          </p:cNvPr>
          <p:cNvSpPr>
            <a:spLocks noGrp="1"/>
          </p:cNvSpPr>
          <p:nvPr/>
        </p:nvSpPr>
        <p:spPr>
          <a:xfrm>
            <a:off x="9039225" y="410527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режим твердения / қатаю режимі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EE3FC25-9417-4958-973B-4F27A748717A}"/>
              </a:ext>
            </a:extLst>
          </p:cNvPr>
          <p:cNvSpPr>
            <a:spLocks noGrp="1"/>
          </p:cNvSpPr>
          <p:nvPr/>
        </p:nvSpPr>
        <p:spPr>
          <a:xfrm>
            <a:off x="6858000" y="4772025"/>
            <a:ext cx="2143125" cy="7048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24B66FB-320E-4F40-AC4B-F83B49F1F103}"/>
              </a:ext>
            </a:extLst>
          </p:cNvPr>
          <p:cNvSpPr>
            <a:spLocks noGrp="1"/>
          </p:cNvSpPr>
          <p:nvPr/>
        </p:nvSpPr>
        <p:spPr>
          <a:xfrm>
            <a:off x="6896100" y="48101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Слой / Қабат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0D73995-EED8-40F4-A02B-0D8B40CC7845}"/>
              </a:ext>
            </a:extLst>
          </p:cNvPr>
          <p:cNvSpPr>
            <a:spLocks noGrp="1"/>
          </p:cNvSpPr>
          <p:nvPr/>
        </p:nvSpPr>
        <p:spPr>
          <a:xfrm>
            <a:off x="9001125" y="4772025"/>
            <a:ext cx="2143125" cy="7048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DECA1CEC-BF09-411D-A54F-3C3683E7E5EB}"/>
              </a:ext>
            </a:extLst>
          </p:cNvPr>
          <p:cNvSpPr>
            <a:spLocks noGrp="1"/>
          </p:cNvSpPr>
          <p:nvPr/>
        </p:nvSpPr>
        <p:spPr>
          <a:xfrm>
            <a:off x="9039225" y="48101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смещение каркаса / қаңқа ығысуы</a:t>
            </a:r>
          </a:p>
        </p:txBody>
      </p:sp>
    </p:spTree>
    <p:extLst>
      <p:ext uri="{BB962C8B-B14F-4D97-AF65-F5344CB8AC3E}">
        <p14:creationId xmlns:p14="http://schemas.microsoft.com/office/powerpoint/2010/main" val="8935287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EFCCA4C-D559-40F3-96FA-E3F05F9C22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09D872-C864-400B-850A-65F10E7FC1C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52D77DA-BD65-4247-96ED-2C7C76E7EFD1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Стендтік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технология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7C7313F-252B-438D-BC06-6BB25EB272BC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8AC94F4-9BB0-4CCB-AEF5-D2DC61A1C44D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BAE88C7-9106-43C4-B38B-F97E6E904108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C17428C-DACE-4AE0-9538-0532545D58E4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DB7E307-E908-4E50-9679-ADDCF64790AB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Изделие остаётся на одном месте до завершения основных операций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Рабочие и оборудование перемещаются между постами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Схема подходит для крупногабаритных и длинномерных изделий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Преимущество состоит в минимальном перемещении тяжёлого изделия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2D14AED-8466-4F95-B5DC-C3D87B511F8C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Бұйым негізгі операциялар аяқталғанша бір орында қалады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Жұмысшылар мен жабдықтар посттар арасында қозғалады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Сұлба ірі және ұзын өлшемді бұйымдарға қолайлы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Артықшылығы ауыр бұйымның аз жылжытылуында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0D53283-6214-40F1-B90C-0D95434B7535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4580BFED-A6CE-4B2D-BD8F-0246D47F2642}"/>
              </a:ext>
            </a:extLst>
          </p:cNvPr>
          <p:cNvSpPr>
            <a:spLocks noGrp="1"/>
          </p:cNvSpPr>
          <p:nvPr/>
        </p:nvSpPr>
        <p:spPr>
          <a:xfrm>
            <a:off x="6858000" y="4333875"/>
            <a:ext cx="985838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05C44A0-2700-4163-B015-83A62BD60544}"/>
              </a:ext>
            </a:extLst>
          </p:cNvPr>
          <p:cNvSpPr>
            <a:spLocks noGrp="1"/>
          </p:cNvSpPr>
          <p:nvPr/>
        </p:nvSpPr>
        <p:spPr>
          <a:xfrm>
            <a:off x="6896100" y="4410075"/>
            <a:ext cx="90963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ФОРМА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ҚАЛЫП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387228C2-7462-4355-8A1C-817A1174B115}"/>
              </a:ext>
            </a:extLst>
          </p:cNvPr>
          <p:cNvSpPr>
            <a:spLocks noGrp="1"/>
          </p:cNvSpPr>
          <p:nvPr/>
        </p:nvSpPr>
        <p:spPr>
          <a:xfrm>
            <a:off x="7862888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D3CA62EB-C64F-4F99-87D0-5E6A4F16BAE2}"/>
              </a:ext>
            </a:extLst>
          </p:cNvPr>
          <p:cNvSpPr>
            <a:spLocks noGrp="1"/>
          </p:cNvSpPr>
          <p:nvPr/>
        </p:nvSpPr>
        <p:spPr>
          <a:xfrm>
            <a:off x="7958138" y="4333875"/>
            <a:ext cx="985838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66EA7E1-9EBC-4CEA-BBA3-96C5201CC823}"/>
              </a:ext>
            </a:extLst>
          </p:cNvPr>
          <p:cNvSpPr>
            <a:spLocks noGrp="1"/>
          </p:cNvSpPr>
          <p:nvPr/>
        </p:nvSpPr>
        <p:spPr>
          <a:xfrm>
            <a:off x="7996238" y="4410075"/>
            <a:ext cx="90963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АРМАТУРА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АРМАТУРА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56CFCB11-51E9-4804-815F-40FD1217F15E}"/>
              </a:ext>
            </a:extLst>
          </p:cNvPr>
          <p:cNvSpPr>
            <a:spLocks noGrp="1"/>
          </p:cNvSpPr>
          <p:nvPr/>
        </p:nvSpPr>
        <p:spPr>
          <a:xfrm>
            <a:off x="8963025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D5D3C877-1615-43A1-8AA7-6159AC25E55B}"/>
              </a:ext>
            </a:extLst>
          </p:cNvPr>
          <p:cNvSpPr>
            <a:spLocks noGrp="1"/>
          </p:cNvSpPr>
          <p:nvPr/>
        </p:nvSpPr>
        <p:spPr>
          <a:xfrm>
            <a:off x="9058275" y="4333875"/>
            <a:ext cx="985838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02E44EC-9699-4152-87F5-35FCC7A358EA}"/>
              </a:ext>
            </a:extLst>
          </p:cNvPr>
          <p:cNvSpPr>
            <a:spLocks noGrp="1"/>
          </p:cNvSpPr>
          <p:nvPr/>
        </p:nvSpPr>
        <p:spPr>
          <a:xfrm>
            <a:off x="9096375" y="4410075"/>
            <a:ext cx="90963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БЕТОН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БЕТОН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0E1742F6-DFE4-444E-B2D7-64055931F053}"/>
              </a:ext>
            </a:extLst>
          </p:cNvPr>
          <p:cNvSpPr>
            <a:spLocks noGrp="1"/>
          </p:cNvSpPr>
          <p:nvPr/>
        </p:nvSpPr>
        <p:spPr>
          <a:xfrm>
            <a:off x="10063163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A282EE3-90AB-44A2-9F0B-2DCD53826D9E}"/>
              </a:ext>
            </a:extLst>
          </p:cNvPr>
          <p:cNvSpPr>
            <a:spLocks noGrp="1"/>
          </p:cNvSpPr>
          <p:nvPr/>
        </p:nvSpPr>
        <p:spPr>
          <a:xfrm>
            <a:off x="10158413" y="4333875"/>
            <a:ext cx="985838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D4DAD4D-970F-44FE-BA52-71877140F582}"/>
              </a:ext>
            </a:extLst>
          </p:cNvPr>
          <p:cNvSpPr>
            <a:spLocks noGrp="1"/>
          </p:cNvSpPr>
          <p:nvPr/>
        </p:nvSpPr>
        <p:spPr>
          <a:xfrm>
            <a:off x="10196513" y="4410075"/>
            <a:ext cx="90963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4868" lnSpcReduction="10000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ТВЕРДЕНИЕ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ҚАТАЮ</a:t>
            </a:r>
          </a:p>
        </p:txBody>
      </p:sp>
    </p:spTree>
    <p:extLst>
      <p:ext uri="{BB962C8B-B14F-4D97-AF65-F5344CB8AC3E}">
        <p14:creationId xmlns:p14="http://schemas.microsoft.com/office/powerpoint/2010/main" val="13389335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67C1141-7C6C-49F0-9D47-437414574D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62C1CC4-0466-4BF5-8CE6-E4981F71C557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85F7B2-7C51-44F3-BC9F-F0E778467DD9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2500"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Ағынды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агрегаттық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технология/</a:t>
            </a:r>
            <a:r>
              <a:rPr sz="2550" b="1" dirty="0" err="1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Поточно-агрегатная</a:t>
            </a:r>
            <a:r>
              <a:rPr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технология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DE9D66C-DE10-4C0F-92E1-BAD6C6ED812D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BC0E65A-F4F0-4FA7-900B-ECA4C5BD514B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8A15444-1D70-4C33-841B-6FE92EB6C8E8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B6496FF-4C15-4BE8-B37E-35ED660563D4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291E6ED-A434-487A-A1D7-C48E840D7488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Форма с изделием перемещается по специализированным постам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Каждый пост выполняет отдельную операцию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Гибкость позволяет выпускать изделия нескольких типов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Ритм линии согласуют с длительностью операций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676B276-CC16-482B-B23A-37B46A1613AA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Бұйымы бар қалып маманданған посттар бойынша қозғалады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Әр пост жеке операция орындайды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Икемділік бірнеше бұйым түрін шығаруға мүмкіндік береді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Желі ырғағы операциялар ұзақтығымен үйлестіріледі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1C44A9B-155F-4D6B-92A5-B97719D5BB06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B242D7BE-1101-4867-B550-CC13FF813503}"/>
              </a:ext>
            </a:extLst>
          </p:cNvPr>
          <p:cNvSpPr>
            <a:spLocks noGrp="1"/>
          </p:cNvSpPr>
          <p:nvPr/>
        </p:nvSpPr>
        <p:spPr>
          <a:xfrm>
            <a:off x="6858000" y="4333875"/>
            <a:ext cx="985838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6E1115F-ADD2-443D-9016-050C5A2D5254}"/>
              </a:ext>
            </a:extLst>
          </p:cNvPr>
          <p:cNvSpPr>
            <a:spLocks noGrp="1"/>
          </p:cNvSpPr>
          <p:nvPr/>
        </p:nvSpPr>
        <p:spPr>
          <a:xfrm>
            <a:off x="6896100" y="4410075"/>
            <a:ext cx="90963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ПОСТ 1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1-ПОСТ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CFA4C6CB-B455-4D55-9562-D8E8322B732E}"/>
              </a:ext>
            </a:extLst>
          </p:cNvPr>
          <p:cNvSpPr>
            <a:spLocks noGrp="1"/>
          </p:cNvSpPr>
          <p:nvPr/>
        </p:nvSpPr>
        <p:spPr>
          <a:xfrm>
            <a:off x="7862888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248F1219-A0FA-4A3A-8AFD-7BE803BA589C}"/>
              </a:ext>
            </a:extLst>
          </p:cNvPr>
          <p:cNvSpPr>
            <a:spLocks noGrp="1"/>
          </p:cNvSpPr>
          <p:nvPr/>
        </p:nvSpPr>
        <p:spPr>
          <a:xfrm>
            <a:off x="7958138" y="4333875"/>
            <a:ext cx="985838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6DDACAE-756B-40BB-B280-DF1BC512BC83}"/>
              </a:ext>
            </a:extLst>
          </p:cNvPr>
          <p:cNvSpPr>
            <a:spLocks noGrp="1"/>
          </p:cNvSpPr>
          <p:nvPr/>
        </p:nvSpPr>
        <p:spPr>
          <a:xfrm>
            <a:off x="7996238" y="4410075"/>
            <a:ext cx="90963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ПОСТ 2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2-ПОСТ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A5144204-5018-4A09-830B-95474E2BE407}"/>
              </a:ext>
            </a:extLst>
          </p:cNvPr>
          <p:cNvSpPr>
            <a:spLocks noGrp="1"/>
          </p:cNvSpPr>
          <p:nvPr/>
        </p:nvSpPr>
        <p:spPr>
          <a:xfrm>
            <a:off x="8963025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F46D63DA-7F05-40B3-9904-69CEA632B406}"/>
              </a:ext>
            </a:extLst>
          </p:cNvPr>
          <p:cNvSpPr>
            <a:spLocks noGrp="1"/>
          </p:cNvSpPr>
          <p:nvPr/>
        </p:nvSpPr>
        <p:spPr>
          <a:xfrm>
            <a:off x="9058275" y="4333875"/>
            <a:ext cx="985838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A96EC04-32A9-4D9C-93A6-4A2697012207}"/>
              </a:ext>
            </a:extLst>
          </p:cNvPr>
          <p:cNvSpPr>
            <a:spLocks noGrp="1"/>
          </p:cNvSpPr>
          <p:nvPr/>
        </p:nvSpPr>
        <p:spPr>
          <a:xfrm>
            <a:off x="9096375" y="4410075"/>
            <a:ext cx="90963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ПОСТ 3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3-ПОСТ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4C6814D3-04D3-4679-8E0D-63A13A828906}"/>
              </a:ext>
            </a:extLst>
          </p:cNvPr>
          <p:cNvSpPr>
            <a:spLocks noGrp="1"/>
          </p:cNvSpPr>
          <p:nvPr/>
        </p:nvSpPr>
        <p:spPr>
          <a:xfrm>
            <a:off x="10063163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A46BF2F4-5D3C-4698-9F86-100B72978B65}"/>
              </a:ext>
            </a:extLst>
          </p:cNvPr>
          <p:cNvSpPr>
            <a:spLocks noGrp="1"/>
          </p:cNvSpPr>
          <p:nvPr/>
        </p:nvSpPr>
        <p:spPr>
          <a:xfrm>
            <a:off x="10158413" y="4333875"/>
            <a:ext cx="985838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4BD7192-5B18-40A3-A897-29F1F58F03BD}"/>
              </a:ext>
            </a:extLst>
          </p:cNvPr>
          <p:cNvSpPr>
            <a:spLocks noGrp="1"/>
          </p:cNvSpPr>
          <p:nvPr/>
        </p:nvSpPr>
        <p:spPr>
          <a:xfrm>
            <a:off x="10196513" y="4410075"/>
            <a:ext cx="90963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СКЛАД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ҚОЙМА</a:t>
            </a:r>
          </a:p>
        </p:txBody>
      </p:sp>
    </p:spTree>
    <p:extLst>
      <p:ext uri="{BB962C8B-B14F-4D97-AF65-F5344CB8AC3E}">
        <p14:creationId xmlns:p14="http://schemas.microsoft.com/office/powerpoint/2010/main" val="7690075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64EA65E-6794-49A0-AEA1-B17F231EFFD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B7C2EA3-BD34-4D07-83FA-C358B4F7EBE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33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A9C6B40-8021-4E80-A155-B037D7FD0C6C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Конвейерлік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технология/</a:t>
            </a:r>
            <a:r>
              <a:rPr sz="2550" b="1" dirty="0" err="1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Конвейерная</a:t>
            </a:r>
            <a:r>
              <a:rPr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технология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AB5F054-702A-480A-B319-372407D90882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77C8F3-ADC3-4B4F-8288-40347D315595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97FF0A-EB12-4093-BE25-381819B0A106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45F320-99A8-4803-B032-4261921B74EE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13821C7-8926-41E3-B36A-2A4EB85B7216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Формы движутся по линии с заданным ритмом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Операции закреплены за рабочими позициями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Схема эффективна при массовом выпуске однотипных изделий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Сбой одного поста влияет на работу всей линии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A18DD3C-15A0-48C2-9675-114F6A34698B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Қалыптар белгіленген ырғақпен желі бойымен қозғалады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Операциялар жұмыс орындарына бекітіледі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Сұлба бір типті бұйымдарды жаппай шығаруда тиімді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Бір посттың тоқтауы бүкіл желі жұмысына әсер етеді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5B674DE-5FF2-46D1-9F4C-968F6EB760C3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EA471FDC-639B-48DE-BF3A-4DB8185E006B}"/>
              </a:ext>
            </a:extLst>
          </p:cNvPr>
          <p:cNvSpPr>
            <a:spLocks noGrp="1"/>
          </p:cNvSpPr>
          <p:nvPr/>
        </p:nvSpPr>
        <p:spPr>
          <a:xfrm>
            <a:off x="6762750" y="4333875"/>
            <a:ext cx="1021556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B4EA7C9-E9BD-4A10-8B46-8D9FD7AFEECB}"/>
              </a:ext>
            </a:extLst>
          </p:cNvPr>
          <p:cNvSpPr>
            <a:spLocks noGrp="1"/>
          </p:cNvSpPr>
          <p:nvPr/>
        </p:nvSpPr>
        <p:spPr>
          <a:xfrm>
            <a:off x="6800850" y="4410075"/>
            <a:ext cx="94535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1270" lnSpcReduction="10000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ПОДГОТОВКА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ДАЙЫНДАУ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47C94D20-E55D-4025-9B1E-5348A7906297}"/>
              </a:ext>
            </a:extLst>
          </p:cNvPr>
          <p:cNvSpPr>
            <a:spLocks noGrp="1"/>
          </p:cNvSpPr>
          <p:nvPr/>
        </p:nvSpPr>
        <p:spPr>
          <a:xfrm>
            <a:off x="7803356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23DA06F1-672E-43C7-ACA0-4AF84D57B96F}"/>
              </a:ext>
            </a:extLst>
          </p:cNvPr>
          <p:cNvSpPr>
            <a:spLocks noGrp="1"/>
          </p:cNvSpPr>
          <p:nvPr/>
        </p:nvSpPr>
        <p:spPr>
          <a:xfrm>
            <a:off x="7898606" y="4333875"/>
            <a:ext cx="1021556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2C28014-B938-41F2-A817-5D4B4C65AC41}"/>
              </a:ext>
            </a:extLst>
          </p:cNvPr>
          <p:cNvSpPr>
            <a:spLocks noGrp="1"/>
          </p:cNvSpPr>
          <p:nvPr/>
        </p:nvSpPr>
        <p:spPr>
          <a:xfrm>
            <a:off x="7936706" y="4410075"/>
            <a:ext cx="94535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1270" lnSpcReduction="10000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ФОРМОВАНИЕ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ҚАЛЫПТАУ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78EFA433-A5F2-49B5-BB09-BDBBCCB60F42}"/>
              </a:ext>
            </a:extLst>
          </p:cNvPr>
          <p:cNvSpPr>
            <a:spLocks noGrp="1"/>
          </p:cNvSpPr>
          <p:nvPr/>
        </p:nvSpPr>
        <p:spPr>
          <a:xfrm>
            <a:off x="8939213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325188AD-2B9E-4F34-89FF-6EC22797D3EE}"/>
              </a:ext>
            </a:extLst>
          </p:cNvPr>
          <p:cNvSpPr>
            <a:spLocks noGrp="1"/>
          </p:cNvSpPr>
          <p:nvPr/>
        </p:nvSpPr>
        <p:spPr>
          <a:xfrm>
            <a:off x="9034463" y="4333875"/>
            <a:ext cx="1021556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4D92957-83EA-4804-83A3-1F6935385FF1}"/>
              </a:ext>
            </a:extLst>
          </p:cNvPr>
          <p:cNvSpPr>
            <a:spLocks noGrp="1"/>
          </p:cNvSpPr>
          <p:nvPr/>
        </p:nvSpPr>
        <p:spPr>
          <a:xfrm>
            <a:off x="9072563" y="4410075"/>
            <a:ext cx="94535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КАМЕРА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КАМЕРА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B07F78C8-4C8D-4EE3-BBC4-58606BF698A1}"/>
              </a:ext>
            </a:extLst>
          </p:cNvPr>
          <p:cNvSpPr>
            <a:spLocks noGrp="1"/>
          </p:cNvSpPr>
          <p:nvPr/>
        </p:nvSpPr>
        <p:spPr>
          <a:xfrm>
            <a:off x="10075069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F9EB69B8-91B7-46D9-ABF0-A5C209C07184}"/>
              </a:ext>
            </a:extLst>
          </p:cNvPr>
          <p:cNvSpPr>
            <a:spLocks noGrp="1"/>
          </p:cNvSpPr>
          <p:nvPr/>
        </p:nvSpPr>
        <p:spPr>
          <a:xfrm>
            <a:off x="10170319" y="4333875"/>
            <a:ext cx="1021556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EFABF0E-891D-4B44-91C7-7A2DE92802DD}"/>
              </a:ext>
            </a:extLst>
          </p:cNvPr>
          <p:cNvSpPr>
            <a:spLocks noGrp="1"/>
          </p:cNvSpPr>
          <p:nvPr/>
        </p:nvSpPr>
        <p:spPr>
          <a:xfrm>
            <a:off x="10208419" y="4410075"/>
            <a:ext cx="94535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88282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РАСПАЛУБКА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ҚАЛЫПТАН ШЫҒАРУ</a:t>
            </a:r>
          </a:p>
        </p:txBody>
      </p:sp>
    </p:spTree>
    <p:extLst>
      <p:ext uri="{BB962C8B-B14F-4D97-AF65-F5344CB8AC3E}">
        <p14:creationId xmlns:p14="http://schemas.microsoft.com/office/powerpoint/2010/main" val="579560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08E39BE-1D8F-4E72-9D42-9A01E163C1D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18089B7-FD28-46A6-9EEB-D14604B99B2C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34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C09FEE4-BD78-452F-B4EA-0C310F7CACDB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440467D-9710-49FF-BA80-1080370101C4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96228C3-B5B4-4D2F-8F0D-641CFCD7CB52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216AAE4-B9F2-4BD2-BE24-91FC3631A093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Изделия формуют вертикально в пакетах форм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Кассета обеспечивает компактное размещение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Вертикальные поверхности получают высокую точность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Технологию применяют преимущественно для плоских элементов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1F34C9E-7190-4FC1-A085-9EFAA787FF28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Бұйымдар қалып пакеттерінде тік күйде қалыпталады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Кассета ықшам орналастыруды қамтамасыз етеді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Тік беттер жоғары дәлдікпен алынады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Технология көбіне жазық элементтерге қолданылады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C6C2D3F-76E9-4E1D-B6A1-1458C1A344C1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46BE6A-4280-4828-844C-BA92172A1068}"/>
              </a:ext>
            </a:extLst>
          </p:cNvPr>
          <p:cNvSpPr>
            <a:spLocks noGrp="1"/>
          </p:cNvSpPr>
          <p:nvPr/>
        </p:nvSpPr>
        <p:spPr>
          <a:xfrm>
            <a:off x="7381875" y="2095500"/>
            <a:ext cx="209550" cy="2571750"/>
          </a:xfrm>
          <a:prstGeom prst="rect">
            <a:avLst/>
          </a:prstGeom>
          <a:solidFill>
            <a:srgbClr val="A7ADB2"/>
          </a:solidFill>
          <a:ln w="10478">
            <a:solidFill>
              <a:srgbClr val="52606D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6B4D996-0ACA-4828-B44B-92F3A64A173E}"/>
              </a:ext>
            </a:extLst>
          </p:cNvPr>
          <p:cNvSpPr>
            <a:spLocks noGrp="1"/>
          </p:cNvSpPr>
          <p:nvPr/>
        </p:nvSpPr>
        <p:spPr>
          <a:xfrm>
            <a:off x="7905750" y="2095500"/>
            <a:ext cx="209550" cy="2571750"/>
          </a:xfrm>
          <a:prstGeom prst="rect">
            <a:avLst/>
          </a:prstGeom>
          <a:solidFill>
            <a:srgbClr val="176B87"/>
          </a:solidFill>
          <a:ln w="10478">
            <a:solidFill>
              <a:srgbClr val="52606D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D8CA636-A90C-4328-8EE3-0A559DA6ACAE}"/>
              </a:ext>
            </a:extLst>
          </p:cNvPr>
          <p:cNvSpPr>
            <a:spLocks noGrp="1"/>
          </p:cNvSpPr>
          <p:nvPr/>
        </p:nvSpPr>
        <p:spPr>
          <a:xfrm>
            <a:off x="8429625" y="2095500"/>
            <a:ext cx="209550" cy="2571750"/>
          </a:xfrm>
          <a:prstGeom prst="rect">
            <a:avLst/>
          </a:prstGeom>
          <a:solidFill>
            <a:srgbClr val="A7ADB2"/>
          </a:solidFill>
          <a:ln w="10478">
            <a:solidFill>
              <a:srgbClr val="52606D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3E64B11-48D0-43E7-9CF7-4FEDB2E957F8}"/>
              </a:ext>
            </a:extLst>
          </p:cNvPr>
          <p:cNvSpPr>
            <a:spLocks noGrp="1"/>
          </p:cNvSpPr>
          <p:nvPr/>
        </p:nvSpPr>
        <p:spPr>
          <a:xfrm>
            <a:off x="8953500" y="2095500"/>
            <a:ext cx="209550" cy="2571750"/>
          </a:xfrm>
          <a:prstGeom prst="rect">
            <a:avLst/>
          </a:prstGeom>
          <a:solidFill>
            <a:srgbClr val="176B87"/>
          </a:solidFill>
          <a:ln w="10478">
            <a:solidFill>
              <a:srgbClr val="52606D"/>
            </a:solidFill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FD3F5CB-61F6-409D-A4D6-22F914216682}"/>
              </a:ext>
            </a:extLst>
          </p:cNvPr>
          <p:cNvSpPr>
            <a:spLocks noGrp="1"/>
          </p:cNvSpPr>
          <p:nvPr/>
        </p:nvSpPr>
        <p:spPr>
          <a:xfrm>
            <a:off x="9477375" y="2095500"/>
            <a:ext cx="209550" cy="2571750"/>
          </a:xfrm>
          <a:prstGeom prst="rect">
            <a:avLst/>
          </a:prstGeom>
          <a:solidFill>
            <a:srgbClr val="A7ADB2"/>
          </a:solidFill>
          <a:ln w="10478">
            <a:solidFill>
              <a:srgbClr val="52606D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C154D69-E4EC-447E-93FB-F489C8B98E22}"/>
              </a:ext>
            </a:extLst>
          </p:cNvPr>
          <p:cNvSpPr>
            <a:spLocks noGrp="1"/>
          </p:cNvSpPr>
          <p:nvPr/>
        </p:nvSpPr>
        <p:spPr>
          <a:xfrm>
            <a:off x="10001250" y="2095500"/>
            <a:ext cx="209550" cy="2571750"/>
          </a:xfrm>
          <a:prstGeom prst="rect">
            <a:avLst/>
          </a:prstGeom>
          <a:solidFill>
            <a:srgbClr val="176B87"/>
          </a:solidFill>
          <a:ln w="10478">
            <a:solidFill>
              <a:srgbClr val="52606D"/>
            </a:solidFill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73DDDF5-939A-4B66-93E4-49F0D6D8FFF4}"/>
              </a:ext>
            </a:extLst>
          </p:cNvPr>
          <p:cNvSpPr>
            <a:spLocks noGrp="1"/>
          </p:cNvSpPr>
          <p:nvPr/>
        </p:nvSpPr>
        <p:spPr>
          <a:xfrm>
            <a:off x="7524750" y="495300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78704" lnSpcReduction="10000"/>
          </a:bodyPr>
          <a:lstStyle>
            <a:defPPr algn="ctr">
              <a:def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вертикальное формование</a:t>
            </a:r>
          </a:p>
          <a:p>
            <a:pPr algn="ctr">
              <a:def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тік қалыптау</a:t>
            </a:r>
          </a:p>
        </p:txBody>
      </p:sp>
    </p:spTree>
    <p:extLst>
      <p:ext uri="{BB962C8B-B14F-4D97-AF65-F5344CB8AC3E}">
        <p14:creationId xmlns:p14="http://schemas.microsoft.com/office/powerpoint/2010/main" val="17152616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21F8462-FFB7-4545-A908-A39F3022336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1E40F3-8179-4386-81B7-4698372FA5AC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E725B38-D4F9-4C32-95C3-35D6D09967B7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2500"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Технологиялық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сұлбаны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таңдау</a:t>
            </a:r>
            <a:r>
              <a:rPr lang="ru-RU" sz="2800" dirty="0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/</a:t>
            </a:r>
            <a:r>
              <a:rPr sz="2550" b="1" dirty="0" err="1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Выбор</a:t>
            </a:r>
            <a:r>
              <a:rPr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технологической</a:t>
            </a:r>
            <a:r>
              <a:rPr sz="255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схемы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0AA89CC-161B-4233-A64D-BF9DB64B6A70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88FE1DB-B3C7-4C8A-9007-9FABE6300864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D754DA5-B350-41AF-9A83-496D944604A1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D18933B-141A-47C8-A98D-DDBB43967019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385C283-E757-40A3-BD21-F2FF7EC30269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Номенклатура и объём выпуска определяют требуемую специализацию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Размер и масса изделия ограничивают способы перемещения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Продолжительность твердения влияет на число форм и постов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Выбор подтверждают расчётом производительности и качества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060A7F-6C30-4B75-ACF6-2EA835B7FC2B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Бұйым түрлері мен шығару көлемі мамандану деңгейін анықтайды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Бұйым өлшемі мен массасы қозғалыс тәсілдерін шектейді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Қатаю ұзақтығы қалыптар мен посттар санына әсер етеді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Таңдау өнімділік пен сапа есебімен расталады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7AF9D45-5B15-4B76-853C-38A8DBC68506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BD56A03-842F-422B-B8E1-D76066D3D7EE}"/>
              </a:ext>
            </a:extLst>
          </p:cNvPr>
          <p:cNvSpPr>
            <a:spLocks noGrp="1"/>
          </p:cNvSpPr>
          <p:nvPr/>
        </p:nvSpPr>
        <p:spPr>
          <a:xfrm>
            <a:off x="6858000" y="1952625"/>
            <a:ext cx="2143125" cy="70485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DAB3514-5274-42BB-9722-E303EE38D136}"/>
              </a:ext>
            </a:extLst>
          </p:cNvPr>
          <p:cNvSpPr>
            <a:spLocks noGrp="1"/>
          </p:cNvSpPr>
          <p:nvPr/>
        </p:nvSpPr>
        <p:spPr>
          <a:xfrm>
            <a:off x="6896100" y="19907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Условие / Шарт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5594677-FE03-43D2-93BC-00CEDA3C745A}"/>
              </a:ext>
            </a:extLst>
          </p:cNvPr>
          <p:cNvSpPr>
            <a:spLocks noGrp="1"/>
          </p:cNvSpPr>
          <p:nvPr/>
        </p:nvSpPr>
        <p:spPr>
          <a:xfrm>
            <a:off x="9001125" y="1952625"/>
            <a:ext cx="2143125" cy="70485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0232504-B3AF-4BA4-9673-29AA2FE2F5F2}"/>
              </a:ext>
            </a:extLst>
          </p:cNvPr>
          <p:cNvSpPr>
            <a:spLocks noGrp="1"/>
          </p:cNvSpPr>
          <p:nvPr/>
        </p:nvSpPr>
        <p:spPr>
          <a:xfrm>
            <a:off x="9039225" y="19907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Подходящая схема / Қолайлы сұлба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B4BE2E6-EB5F-4233-A310-ED7713A6F4B2}"/>
              </a:ext>
            </a:extLst>
          </p:cNvPr>
          <p:cNvSpPr>
            <a:spLocks noGrp="1"/>
          </p:cNvSpPr>
          <p:nvPr/>
        </p:nvSpPr>
        <p:spPr>
          <a:xfrm>
            <a:off x="6858000" y="2657475"/>
            <a:ext cx="2143125" cy="7048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6BC53E4-5F5A-44E0-938B-F638103CB1F5}"/>
              </a:ext>
            </a:extLst>
          </p:cNvPr>
          <p:cNvSpPr>
            <a:spLocks noGrp="1"/>
          </p:cNvSpPr>
          <p:nvPr/>
        </p:nvSpPr>
        <p:spPr>
          <a:xfrm>
            <a:off x="6896100" y="269557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Крупные изделия / Ірі бұйым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4C59B46-BAF7-4E12-842F-0CC68B1E9478}"/>
              </a:ext>
            </a:extLst>
          </p:cNvPr>
          <p:cNvSpPr>
            <a:spLocks noGrp="1"/>
          </p:cNvSpPr>
          <p:nvPr/>
        </p:nvSpPr>
        <p:spPr>
          <a:xfrm>
            <a:off x="9001125" y="2657475"/>
            <a:ext cx="2143125" cy="7048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5D712F7-5655-45BC-8CA3-75F9B6F5D8C6}"/>
              </a:ext>
            </a:extLst>
          </p:cNvPr>
          <p:cNvSpPr>
            <a:spLocks noGrp="1"/>
          </p:cNvSpPr>
          <p:nvPr/>
        </p:nvSpPr>
        <p:spPr>
          <a:xfrm>
            <a:off x="9039225" y="269557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стендовая / стендтік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0BAC0BB-6F4C-49B3-973B-F44CB6EBDD3B}"/>
              </a:ext>
            </a:extLst>
          </p:cNvPr>
          <p:cNvSpPr>
            <a:spLocks noGrp="1"/>
          </p:cNvSpPr>
          <p:nvPr/>
        </p:nvSpPr>
        <p:spPr>
          <a:xfrm>
            <a:off x="6858000" y="3362325"/>
            <a:ext cx="2143125" cy="7048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68CAB5F-ABD1-4AE2-AB27-D039983716E8}"/>
              </a:ext>
            </a:extLst>
          </p:cNvPr>
          <p:cNvSpPr>
            <a:spLocks noGrp="1"/>
          </p:cNvSpPr>
          <p:nvPr/>
        </p:nvSpPr>
        <p:spPr>
          <a:xfrm>
            <a:off x="6896100" y="34004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Несколько типов / Бірнеше түр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AFA43CD-060A-4790-8137-B6F204F3CE08}"/>
              </a:ext>
            </a:extLst>
          </p:cNvPr>
          <p:cNvSpPr>
            <a:spLocks noGrp="1"/>
          </p:cNvSpPr>
          <p:nvPr/>
        </p:nvSpPr>
        <p:spPr>
          <a:xfrm>
            <a:off x="9001125" y="3362325"/>
            <a:ext cx="2143125" cy="7048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7599F84-9BF5-4924-9D02-D2C5CAA5FF51}"/>
              </a:ext>
            </a:extLst>
          </p:cNvPr>
          <p:cNvSpPr>
            <a:spLocks noGrp="1"/>
          </p:cNvSpPr>
          <p:nvPr/>
        </p:nvSpPr>
        <p:spPr>
          <a:xfrm>
            <a:off x="9039225" y="34004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агрегатная / агрегаттық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0681082-F340-4B54-8757-7DA6BF517A60}"/>
              </a:ext>
            </a:extLst>
          </p:cNvPr>
          <p:cNvSpPr>
            <a:spLocks noGrp="1"/>
          </p:cNvSpPr>
          <p:nvPr/>
        </p:nvSpPr>
        <p:spPr>
          <a:xfrm>
            <a:off x="6858000" y="4067175"/>
            <a:ext cx="2143125" cy="7048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7C056B2-4369-4F0A-93DC-692BD147B651}"/>
              </a:ext>
            </a:extLst>
          </p:cNvPr>
          <p:cNvSpPr>
            <a:spLocks noGrp="1"/>
          </p:cNvSpPr>
          <p:nvPr/>
        </p:nvSpPr>
        <p:spPr>
          <a:xfrm>
            <a:off x="6896100" y="410527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Массовый выпуск / Жаппай шығару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5F7D4FB-F1D6-4749-BB51-0BFDAEBE2778}"/>
              </a:ext>
            </a:extLst>
          </p:cNvPr>
          <p:cNvSpPr>
            <a:spLocks noGrp="1"/>
          </p:cNvSpPr>
          <p:nvPr/>
        </p:nvSpPr>
        <p:spPr>
          <a:xfrm>
            <a:off x="9001125" y="4067175"/>
            <a:ext cx="2143125" cy="7048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64444B8-0276-492B-BF85-07D56B4326F3}"/>
              </a:ext>
            </a:extLst>
          </p:cNvPr>
          <p:cNvSpPr>
            <a:spLocks noGrp="1"/>
          </p:cNvSpPr>
          <p:nvPr/>
        </p:nvSpPr>
        <p:spPr>
          <a:xfrm>
            <a:off x="9039225" y="410527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конвейерная / конвейерлік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F2DD4D8-4541-41F8-BACD-ED4329FAD930}"/>
              </a:ext>
            </a:extLst>
          </p:cNvPr>
          <p:cNvSpPr>
            <a:spLocks noGrp="1"/>
          </p:cNvSpPr>
          <p:nvPr/>
        </p:nvSpPr>
        <p:spPr>
          <a:xfrm>
            <a:off x="6858000" y="4772025"/>
            <a:ext cx="2143125" cy="70485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8EF7A05-5696-42AE-B4EB-9D7803876527}"/>
              </a:ext>
            </a:extLst>
          </p:cNvPr>
          <p:cNvSpPr>
            <a:spLocks noGrp="1"/>
          </p:cNvSpPr>
          <p:nvPr/>
        </p:nvSpPr>
        <p:spPr>
          <a:xfrm>
            <a:off x="6896100" y="48101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Плоские элементы / Жазық элемент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FE86098-44CE-4C84-83C4-CDCF97EA5A33}"/>
              </a:ext>
            </a:extLst>
          </p:cNvPr>
          <p:cNvSpPr>
            <a:spLocks noGrp="1"/>
          </p:cNvSpPr>
          <p:nvPr/>
        </p:nvSpPr>
        <p:spPr>
          <a:xfrm>
            <a:off x="9001125" y="4772025"/>
            <a:ext cx="2143125" cy="70485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  <a:prstDash val="solid"/>
          </a:ln>
        </p:spPr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BF8B8D3-5534-44EE-A0EB-23D305988A9C}"/>
              </a:ext>
            </a:extLst>
          </p:cNvPr>
          <p:cNvSpPr>
            <a:spLocks noGrp="1"/>
          </p:cNvSpPr>
          <p:nvPr/>
        </p:nvSpPr>
        <p:spPr>
          <a:xfrm>
            <a:off x="9039225" y="4810125"/>
            <a:ext cx="20669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кассетная / кассеталық</a:t>
            </a:r>
          </a:p>
        </p:txBody>
      </p:sp>
    </p:spTree>
    <p:extLst>
      <p:ext uri="{BB962C8B-B14F-4D97-AF65-F5344CB8AC3E}">
        <p14:creationId xmlns:p14="http://schemas.microsoft.com/office/powerpoint/2010/main" val="17715139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E222BCC-3C2D-4103-B2AE-554CA1C66B3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2C9842-268D-45C8-BAED-8B7BF78A2A0E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C40A0E9-21E8-4820-AA70-B09A842D1536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Шағын</a:t>
            </a:r>
            <a:r>
              <a:rPr lang="ru-RU" sz="2800" dirty="0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тапсырма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B7F3248-3F09-4BE1-AE22-2002DF298AC8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C1E69B7-3C27-45A9-BFD5-0DC9E7499082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F91B523-2854-4F95-AA1F-314BE8781E33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2D31710-94FA-4E69-A926-923E686955E5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1E76B44-765D-4C6F-8353-05B00BDADA89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Выберите изделие: дорожная плита, звено трубы или мостовая балка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Определите подходящий способ формования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Составьте цепочку из шести производственных операций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Назовите три контрольные точки и возможный дефект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EE515BA-49A5-474D-9868-319666B0329E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Бұйымды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таңдаңыз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: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жол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плитасы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,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құбыр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буыны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немесе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көпір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арқалығы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Қолайлы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қалыптау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тәсілін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анықтаңыз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Алты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өндірістік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операциядан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тұратын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тізбек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құрыңыз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Үш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бақылау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нүктесін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ықтимал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ақауды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атаңыз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26FC173-51EE-49D4-B151-91CD70CFADC5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F934FAC0-1ADC-4453-B287-E097A4EF44DB}"/>
              </a:ext>
            </a:extLst>
          </p:cNvPr>
          <p:cNvSpPr>
            <a:spLocks noGrp="1"/>
          </p:cNvSpPr>
          <p:nvPr/>
        </p:nvSpPr>
        <p:spPr>
          <a:xfrm>
            <a:off x="8048625" y="2333625"/>
            <a:ext cx="2095500" cy="2095500"/>
          </a:xfrm>
          <a:prstGeom prst="ellips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4F96F61-95D0-4312-AE69-41DD6D868AB3}"/>
              </a:ext>
            </a:extLst>
          </p:cNvPr>
          <p:cNvSpPr>
            <a:spLocks noGrp="1"/>
          </p:cNvSpPr>
          <p:nvPr/>
        </p:nvSpPr>
        <p:spPr>
          <a:xfrm>
            <a:off x="8048625" y="2333625"/>
            <a:ext cx="20955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6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6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7F0A72C-8306-44E1-AF85-AD47C957163C}"/>
              </a:ext>
            </a:extLst>
          </p:cNvPr>
          <p:cNvSpPr>
            <a:spLocks noGrp="1"/>
          </p:cNvSpPr>
          <p:nvPr/>
        </p:nvSpPr>
        <p:spPr>
          <a:xfrm>
            <a:off x="7524750" y="4762500"/>
            <a:ext cx="3143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ctr">
              <a:defRPr sz="13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3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работа в группах 3–4 человека</a:t>
            </a:r>
          </a:p>
          <a:p>
            <a:pPr algn="ctr">
              <a:defRPr sz="13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3–4 адамнан топтық жұмыс</a:t>
            </a:r>
          </a:p>
        </p:txBody>
      </p:sp>
    </p:spTree>
    <p:extLst>
      <p:ext uri="{BB962C8B-B14F-4D97-AF65-F5344CB8AC3E}">
        <p14:creationId xmlns:p14="http://schemas.microsoft.com/office/powerpoint/2010/main" val="11217207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DB7D3E6-ADB1-4CA3-80A1-ACCB3AAD1E8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8F6995-1EF2-4D1E-9CE0-590460022FC0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5238"/>
          </a:bodyPr>
          <a:lstStyle>
            <a:def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Итоги / Қорытынды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D0226E1-D2BA-4444-8B31-BFDE8C7D4FDF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37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4351599-764F-478F-92F9-23001AB284CE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E6D567-6CFE-4561-8FCE-011A03C3BF6B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20943F2-CEEE-4D8D-9C9B-D1DA9859834B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C18CF21-114B-4B04-9A90-D6C2F10595A2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Назначение изделия задаёт конструкцию и требования к материалам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Технологическая схема организует движение формы, изделия и оборудования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Режим твердения определяет темп производства и раннюю прочность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Контроль качества подтверждает безопасность и готовность к применению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8E3D580-A228-42F7-ABAF-A0DF6F5AF7EF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Бұйым мақсаты конструкция мен материал талаптарын белгілейді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Технологиялық сұлба қалып, бұйым және жабдық қозғалысын ұйымдастырады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Қатаю режимі өндіріс қарқыны мен ерте беріктікті анықтайды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Сапаны бақылау қауіпсіздік пен қолдануға дайындықты растайды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B49E667-3F75-4390-9EDD-C70EB259D284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C14228E9-3F9A-4D79-8A50-78A08AC49360}"/>
              </a:ext>
            </a:extLst>
          </p:cNvPr>
          <p:cNvSpPr>
            <a:spLocks noGrp="1"/>
          </p:cNvSpPr>
          <p:nvPr/>
        </p:nvSpPr>
        <p:spPr>
          <a:xfrm>
            <a:off x="6762750" y="4333875"/>
            <a:ext cx="1021556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98E58F6-369C-44F8-A1C5-A1C6F1B134DE}"/>
              </a:ext>
            </a:extLst>
          </p:cNvPr>
          <p:cNvSpPr>
            <a:spLocks noGrp="1"/>
          </p:cNvSpPr>
          <p:nvPr/>
        </p:nvSpPr>
        <p:spPr>
          <a:xfrm>
            <a:off x="6800850" y="4410075"/>
            <a:ext cx="94535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1270" lnSpcReduction="10000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НАЗНАЧЕНИЕ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МАҚСАТ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DE08AFD3-4050-4C31-BE67-1CCA631E7166}"/>
              </a:ext>
            </a:extLst>
          </p:cNvPr>
          <p:cNvSpPr>
            <a:spLocks noGrp="1"/>
          </p:cNvSpPr>
          <p:nvPr/>
        </p:nvSpPr>
        <p:spPr>
          <a:xfrm>
            <a:off x="7803356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81C7ED8C-9C9D-4D81-B6A5-7BE32EB15581}"/>
              </a:ext>
            </a:extLst>
          </p:cNvPr>
          <p:cNvSpPr>
            <a:spLocks noGrp="1"/>
          </p:cNvSpPr>
          <p:nvPr/>
        </p:nvSpPr>
        <p:spPr>
          <a:xfrm>
            <a:off x="7898606" y="4333875"/>
            <a:ext cx="1021556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297207-5883-4BC6-AA22-559E2EAAAE2A}"/>
              </a:ext>
            </a:extLst>
          </p:cNvPr>
          <p:cNvSpPr>
            <a:spLocks noGrp="1"/>
          </p:cNvSpPr>
          <p:nvPr/>
        </p:nvSpPr>
        <p:spPr>
          <a:xfrm>
            <a:off x="7936706" y="4410075"/>
            <a:ext cx="94535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88061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ТЕХНОЛОГИЯ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ТЕХНОЛОГИЯ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5B85314A-634C-4A47-A0F0-462EE4583B0B}"/>
              </a:ext>
            </a:extLst>
          </p:cNvPr>
          <p:cNvSpPr>
            <a:spLocks noGrp="1"/>
          </p:cNvSpPr>
          <p:nvPr/>
        </p:nvSpPr>
        <p:spPr>
          <a:xfrm>
            <a:off x="8939213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8CC1181B-3227-44DA-BF52-D8C8A68D5057}"/>
              </a:ext>
            </a:extLst>
          </p:cNvPr>
          <p:cNvSpPr>
            <a:spLocks noGrp="1"/>
          </p:cNvSpPr>
          <p:nvPr/>
        </p:nvSpPr>
        <p:spPr>
          <a:xfrm>
            <a:off x="9034463" y="4333875"/>
            <a:ext cx="1021556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2602457-6229-4678-86F2-389DC3D3734C}"/>
              </a:ext>
            </a:extLst>
          </p:cNvPr>
          <p:cNvSpPr>
            <a:spLocks noGrp="1"/>
          </p:cNvSpPr>
          <p:nvPr/>
        </p:nvSpPr>
        <p:spPr>
          <a:xfrm>
            <a:off x="9072563" y="4410075"/>
            <a:ext cx="94535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 fontScale="99103"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ТВЕРДЕНИЕ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ҚАТАЮ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E587D208-C9AC-47C7-BCC9-7DABA1551C4A}"/>
              </a:ext>
            </a:extLst>
          </p:cNvPr>
          <p:cNvSpPr>
            <a:spLocks noGrp="1"/>
          </p:cNvSpPr>
          <p:nvPr/>
        </p:nvSpPr>
        <p:spPr>
          <a:xfrm>
            <a:off x="10075069" y="4543425"/>
            <a:ext cx="76200" cy="238125"/>
          </a:xfrm>
          <a:prstGeom prst="chevron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A57D4FF7-A0A1-4F37-92DE-66DC82F7E8FB}"/>
              </a:ext>
            </a:extLst>
          </p:cNvPr>
          <p:cNvSpPr>
            <a:spLocks noGrp="1"/>
          </p:cNvSpPr>
          <p:nvPr/>
        </p:nvSpPr>
        <p:spPr>
          <a:xfrm>
            <a:off x="10170319" y="4333875"/>
            <a:ext cx="1021556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8348DA4-9EFE-4AC1-B7E3-CF71925B5350}"/>
              </a:ext>
            </a:extLst>
          </p:cNvPr>
          <p:cNvSpPr>
            <a:spLocks noGrp="1"/>
          </p:cNvSpPr>
          <p:nvPr/>
        </p:nvSpPr>
        <p:spPr>
          <a:xfrm>
            <a:off x="10208419" y="4410075"/>
            <a:ext cx="94535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КАЧЕСТВО</a:t>
            </a:r>
          </a:p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САПА</a:t>
            </a:r>
          </a:p>
        </p:txBody>
      </p:sp>
    </p:spTree>
    <p:extLst>
      <p:ext uri="{BB962C8B-B14F-4D97-AF65-F5344CB8AC3E}">
        <p14:creationId xmlns:p14="http://schemas.microsoft.com/office/powerpoint/2010/main" val="19185432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C82C7AD-1D48-4219-B129-06A7694091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0B84BD-B1A0-4E7E-8D5C-DB6445015DC5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 fontScale="95238"/>
          </a:bodyPr>
          <a:lstStyle>
            <a:def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Итоги / Қорытынды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3376281-8795-4A1A-BCFC-6755253DBC93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7769E9D-110C-49AF-B740-557741CB153F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Бақылау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сұрақтары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533233-7BCD-428D-B35B-CC170932B39A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9A5AA50-CAE6-4FE5-8ECE-88776541CB04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BB802D8-D38D-458A-BCA7-5361FF2D1E04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A2122BC-C7FC-438B-AFA6-070B2D413704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t">
            <a:normAutofit/>
          </a:bodyPr>
          <a:lstStyle>
            <a:def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19E0133-D628-402C-9A48-378B6399A857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Почему бетон и арматура работают совместно?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Где применяют сборный железобетон в транспортном строительстве?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Какие стадии включает производство изделия?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Как ускоряют твердение бетона?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Чем отличаются основные технологические схемы?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583AABE-7787-4CF7-8BC2-890641D42917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47625" rIns="66675" bIns="47625" anchor="t">
            <a:normAutofit/>
          </a:bodyPr>
          <a:lstStyle>
            <a:defPPr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мен арматура неге бірлесіп жұмыс істейді?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Құрама темірбетон көлік құрылысында қайда қолданылады?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Бұйым өндірісі қандай кезеңдерді қамтиды?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қатаюы қалай жеделдетіледі?</a:t>
            </a:r>
          </a:p>
          <a:p>
            <a:pPr marL="254000" indent="-127000">
              <a:spcAft>
                <a:spcPts val="36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Негізгі технологиялық сұлбалар несімен ерекшеленеді?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1E56A58-CB5F-44FB-9844-BD4723D87379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476625"/>
          </a:xfrm>
          <a:prstGeom prst="rect">
            <a:avLst/>
          </a:prstGeom>
          <a:solidFill>
            <a:srgbClr val="EAD7BB"/>
          </a:solidFill>
          <a:ln w="0">
            <a:noFill/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51C54E1-C9C3-4DB3-BFC2-CC872EE4A3C7}"/>
              </a:ext>
            </a:extLst>
          </p:cNvPr>
          <p:cNvSpPr>
            <a:spLocks noGrp="1"/>
          </p:cNvSpPr>
          <p:nvPr/>
        </p:nvSpPr>
        <p:spPr>
          <a:xfrm>
            <a:off x="8048625" y="2333625"/>
            <a:ext cx="2095500" cy="2095500"/>
          </a:xfrm>
          <a:prstGeom prst="ellipse">
            <a:avLst/>
          </a:prstGeom>
          <a:solidFill>
            <a:srgbClr val="D97745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0A3DA6C-AD95-4811-8804-A4C9BD2534EB}"/>
              </a:ext>
            </a:extLst>
          </p:cNvPr>
          <p:cNvSpPr>
            <a:spLocks noGrp="1"/>
          </p:cNvSpPr>
          <p:nvPr/>
        </p:nvSpPr>
        <p:spPr>
          <a:xfrm>
            <a:off x="8048625" y="2333625"/>
            <a:ext cx="20955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66675" tIns="38100" rIns="66675" bIns="38100" anchor="ctr">
            <a:normAutofit/>
          </a:bodyPr>
          <a:lstStyle>
            <a:defPPr algn="ctr">
              <a:defRPr sz="6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>
            <a:pPr algn="ctr">
              <a:defRPr sz="6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0693864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2408</Words>
  <Application>Microsoft Office PowerPoint</Application>
  <DocSecurity>0</DocSecurity>
  <PresentationFormat>Широкоэкранный</PresentationFormat>
  <Paragraphs>628</Paragraphs>
  <Slides>38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3" baseType="lpstr">
      <vt:lpstr>Aparajita</vt:lpstr>
      <vt:lpstr>Aptos</vt:lpstr>
      <vt:lpstr>Arial</vt:lpstr>
      <vt:lpstr>Bitstream Charter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Анар Бакирбаева</cp:lastModifiedBy>
  <cp:revision>6</cp:revision>
  <dcterms:created xsi:type="dcterms:W3CDTF">2026-10-14T04:58:55Z</dcterms:created>
  <dcterms:modified xsi:type="dcterms:W3CDTF">2026-10-14T06:17:50Z</dcterms:modified>
</cp:coreProperties>
</file>